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handoutMasterIdLst>
    <p:handoutMasterId r:id="rId61"/>
  </p:handoutMasterIdLst>
  <p:sldIdLst>
    <p:sldId id="256" r:id="rId2"/>
    <p:sldId id="1111" r:id="rId3"/>
    <p:sldId id="332" r:id="rId4"/>
    <p:sldId id="1114" r:id="rId5"/>
    <p:sldId id="1115" r:id="rId6"/>
    <p:sldId id="1116" r:id="rId7"/>
    <p:sldId id="1117" r:id="rId8"/>
    <p:sldId id="1118" r:id="rId9"/>
    <p:sldId id="1119" r:id="rId10"/>
    <p:sldId id="1120" r:id="rId11"/>
    <p:sldId id="1121" r:id="rId12"/>
    <p:sldId id="1122" r:id="rId13"/>
    <p:sldId id="1123" r:id="rId14"/>
    <p:sldId id="1124" r:id="rId15"/>
    <p:sldId id="1125" r:id="rId16"/>
    <p:sldId id="1126" r:id="rId17"/>
    <p:sldId id="1127" r:id="rId18"/>
    <p:sldId id="1128" r:id="rId19"/>
    <p:sldId id="1132" r:id="rId20"/>
    <p:sldId id="1129" r:id="rId21"/>
    <p:sldId id="1130" r:id="rId22"/>
    <p:sldId id="1131" r:id="rId23"/>
    <p:sldId id="1133" r:id="rId24"/>
    <p:sldId id="1134" r:id="rId25"/>
    <p:sldId id="1139" r:id="rId26"/>
    <p:sldId id="1135" r:id="rId27"/>
    <p:sldId id="1136" r:id="rId28"/>
    <p:sldId id="1140" r:id="rId29"/>
    <p:sldId id="1141" r:id="rId30"/>
    <p:sldId id="1144" r:id="rId31"/>
    <p:sldId id="1137" r:id="rId32"/>
    <p:sldId id="1142" r:id="rId33"/>
    <p:sldId id="1143" r:id="rId34"/>
    <p:sldId id="1145" r:id="rId35"/>
    <p:sldId id="1146" r:id="rId36"/>
    <p:sldId id="1147" r:id="rId37"/>
    <p:sldId id="1148" r:id="rId38"/>
    <p:sldId id="1149" r:id="rId39"/>
    <p:sldId id="1138" r:id="rId40"/>
    <p:sldId id="1150" r:id="rId41"/>
    <p:sldId id="1152" r:id="rId42"/>
    <p:sldId id="1153" r:id="rId43"/>
    <p:sldId id="1154" r:id="rId44"/>
    <p:sldId id="1151" r:id="rId45"/>
    <p:sldId id="1155" r:id="rId46"/>
    <p:sldId id="1156" r:id="rId47"/>
    <p:sldId id="1157" r:id="rId48"/>
    <p:sldId id="1158" r:id="rId49"/>
    <p:sldId id="1159" r:id="rId50"/>
    <p:sldId id="1160" r:id="rId51"/>
    <p:sldId id="1112" r:id="rId52"/>
    <p:sldId id="290" r:id="rId53"/>
    <p:sldId id="323" r:id="rId54"/>
    <p:sldId id="399" r:id="rId55"/>
    <p:sldId id="1161" r:id="rId56"/>
    <p:sldId id="1162" r:id="rId57"/>
    <p:sldId id="1163" r:id="rId58"/>
    <p:sldId id="1113" r:id="rId5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900FF"/>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62" autoAdjust="0"/>
    <p:restoredTop sz="94247" autoAdjust="0"/>
  </p:normalViewPr>
  <p:slideViewPr>
    <p:cSldViewPr snapToGrid="0" snapToObjects="1">
      <p:cViewPr varScale="1">
        <p:scale>
          <a:sx n="120" d="100"/>
          <a:sy n="120" d="100"/>
        </p:scale>
        <p:origin x="1424" y="17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5" d="100"/>
          <a:sy n="85" d="100"/>
        </p:scale>
        <p:origin x="-308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01994EC-483D-324E-A14B-FCB2363A6145}" type="datetimeFigureOut">
              <a:rPr lang="en-US" smtClean="0"/>
              <a:t>11/24/25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595025C-7BC1-FD44-A669-36723E548FD6}" type="slidenum">
              <a:rPr lang="en-US" smtClean="0"/>
              <a:t>‹#›</a:t>
            </a:fld>
            <a:endParaRPr lang="en-US"/>
          </a:p>
        </p:txBody>
      </p:sp>
    </p:spTree>
    <p:extLst>
      <p:ext uri="{BB962C8B-B14F-4D97-AF65-F5344CB8AC3E}">
        <p14:creationId xmlns:p14="http://schemas.microsoft.com/office/powerpoint/2010/main" val="22523154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4CAC850-72E3-3F4D-B35F-F73F8A3CE0A9}" type="datetimeFigureOut">
              <a:rPr lang="en-US" smtClean="0"/>
              <a:t>11/24/25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34428D-4341-6C4B-9BB6-4FE91131A26C}" type="slidenum">
              <a:rPr lang="en-US" smtClean="0"/>
              <a:t>‹#›</a:t>
            </a:fld>
            <a:endParaRPr lang="en-US"/>
          </a:p>
        </p:txBody>
      </p:sp>
    </p:spTree>
    <p:extLst>
      <p:ext uri="{BB962C8B-B14F-4D97-AF65-F5344CB8AC3E}">
        <p14:creationId xmlns:p14="http://schemas.microsoft.com/office/powerpoint/2010/main" val="385605793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34428D-4341-6C4B-9BB6-4FE91131A26C}" type="slidenum">
              <a:rPr lang="en-US" smtClean="0"/>
              <a:t>1</a:t>
            </a:fld>
            <a:endParaRPr lang="en-US"/>
          </a:p>
        </p:txBody>
      </p:sp>
    </p:spTree>
    <p:extLst>
      <p:ext uri="{BB962C8B-B14F-4D97-AF65-F5344CB8AC3E}">
        <p14:creationId xmlns:p14="http://schemas.microsoft.com/office/powerpoint/2010/main" val="3768103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9670"/>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53544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B7FF8D0-70A2-2644-AB9A-71B243683867}" type="datetime1">
              <a:rPr lang="en-US" smtClean="0"/>
              <a:t>11/24/25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cxnSp>
        <p:nvCxnSpPr>
          <p:cNvPr id="8" name="Straight Connector 7"/>
          <p:cNvCxnSpPr/>
          <p:nvPr userDrawn="1"/>
        </p:nvCxnSpPr>
        <p:spPr>
          <a:xfrm>
            <a:off x="685800" y="3208935"/>
            <a:ext cx="77724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84236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03ADB3E-F530-B04E-9C00-73A665A746DF}" type="datetime1">
              <a:rPr lang="en-US" smtClean="0"/>
              <a:t>11/24/25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cxnSp>
        <p:nvCxnSpPr>
          <p:cNvPr id="7" name="Straight Connector 6"/>
          <p:cNvCxnSpPr/>
          <p:nvPr userDrawn="1"/>
        </p:nvCxnSpPr>
        <p:spPr>
          <a:xfrm>
            <a:off x="457200" y="14947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4299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AA8647-DDC8-8045-929B-87F8A0123AAC}" type="datetime1">
              <a:rPr lang="en-US" smtClean="0"/>
              <a:t>11/24/25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31072999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4" name="Shape 14"/>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5" name="Shape 15"/>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39863913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Full Width Title">
    <p:spTree>
      <p:nvGrpSpPr>
        <p:cNvPr id="1" name=""/>
        <p:cNvGrpSpPr/>
        <p:nvPr/>
      </p:nvGrpSpPr>
      <p:grpSpPr>
        <a:xfrm>
          <a:off x="0" y="0"/>
          <a:ext cx="0" cy="0"/>
          <a:chOff x="0" y="0"/>
          <a:chExt cx="0" cy="0"/>
        </a:xfrm>
      </p:grpSpPr>
      <p:sp>
        <p:nvSpPr>
          <p:cNvPr id="6" name="Slide Number Placeholder 5"/>
          <p:cNvSpPr>
            <a:spLocks noGrp="1"/>
          </p:cNvSpPr>
          <p:nvPr>
            <p:ph type="sldNum" sz="quarter" idx="15"/>
          </p:nvPr>
        </p:nvSpPr>
        <p:spPr/>
        <p:txBody>
          <a:bodyPr/>
          <a:lstStyle/>
          <a:p>
            <a:fld id="{D3F7C509-FEEF-45D3-B896-7C07814C0C13}" type="slidenum">
              <a:rPr lang="en-US" smtClean="0">
                <a:solidFill>
                  <a:srgbClr val="000000"/>
                </a:solidFill>
              </a:rPr>
              <a:pPr/>
              <a:t>‹#›</a:t>
            </a:fld>
            <a:endParaRPr lang="en-US" dirty="0">
              <a:solidFill>
                <a:srgbClr val="000000"/>
              </a:solidFill>
            </a:endParaRPr>
          </a:p>
        </p:txBody>
      </p:sp>
      <p:sp>
        <p:nvSpPr>
          <p:cNvPr id="2" name="Title 1"/>
          <p:cNvSpPr>
            <a:spLocks noGrp="1"/>
          </p:cNvSpPr>
          <p:nvPr>
            <p:ph type="title" hasCustomPrompt="1"/>
          </p:nvPr>
        </p:nvSpPr>
        <p:spPr>
          <a:xfrm>
            <a:off x="365125" y="609601"/>
            <a:ext cx="8329613" cy="697577"/>
          </a:xfrm>
        </p:spPr>
        <p:txBody>
          <a:bodyPr/>
          <a:lstStyle>
            <a:lvl1pPr>
              <a:defRPr b="1" baseline="0">
                <a:solidFill>
                  <a:schemeClr val="tx1"/>
                </a:solidFill>
              </a:defRPr>
            </a:lvl1pPr>
          </a:lstStyle>
          <a:p>
            <a:r>
              <a:rPr lang="en-US" dirty="0"/>
              <a:t>Insert headline here – up to 2 full width lines</a:t>
            </a:r>
          </a:p>
        </p:txBody>
      </p:sp>
    </p:spTree>
    <p:extLst>
      <p:ext uri="{BB962C8B-B14F-4D97-AF65-F5344CB8AC3E}">
        <p14:creationId xmlns:p14="http://schemas.microsoft.com/office/powerpoint/2010/main" val="1248356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798730-4C36-8843-9EA4-9C3064893DBD}" type="datetime1">
              <a:rPr lang="en-US" smtClean="0"/>
              <a:t>11/24/25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cxnSp>
        <p:nvCxnSpPr>
          <p:cNvPr id="8" name="Straight Connector 7"/>
          <p:cNvCxnSpPr/>
          <p:nvPr userDrawn="1"/>
        </p:nvCxnSpPr>
        <p:spPr>
          <a:xfrm>
            <a:off x="457200" y="14947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743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207688-05DA-4D47-AA55-61A105CE9D81}" type="datetime1">
              <a:rPr lang="en-US" smtClean="0"/>
              <a:t>11/24/25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2521307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3AF4D28-8309-FE49-AB2C-BE2DC70C9A1C}" type="datetime1">
              <a:rPr lang="en-US" smtClean="0"/>
              <a:t>11/24/25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5157AA-4A4D-2C48-B0F6-C526C028AE97}" type="slidenum">
              <a:rPr lang="en-US" smtClean="0"/>
              <a:t>‹#›</a:t>
            </a:fld>
            <a:endParaRPr lang="en-US"/>
          </a:p>
        </p:txBody>
      </p:sp>
      <p:cxnSp>
        <p:nvCxnSpPr>
          <p:cNvPr id="8" name="Straight Connector 7"/>
          <p:cNvCxnSpPr/>
          <p:nvPr userDrawn="1"/>
        </p:nvCxnSpPr>
        <p:spPr>
          <a:xfrm>
            <a:off x="457200" y="14947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2735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3C85934-7B0D-E641-970A-4611A6D96867}" type="datetime1">
              <a:rPr lang="en-US" smtClean="0"/>
              <a:t>11/24/25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5157AA-4A4D-2C48-B0F6-C526C028AE97}" type="slidenum">
              <a:rPr lang="en-US" smtClean="0"/>
              <a:t>‹#›</a:t>
            </a:fld>
            <a:endParaRPr lang="en-US"/>
          </a:p>
        </p:txBody>
      </p:sp>
      <p:cxnSp>
        <p:nvCxnSpPr>
          <p:cNvPr id="10" name="Straight Connector 9"/>
          <p:cNvCxnSpPr/>
          <p:nvPr userDrawn="1"/>
        </p:nvCxnSpPr>
        <p:spPr>
          <a:xfrm>
            <a:off x="457200" y="14947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9140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186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9E954B22-D73B-5641-AE5B-A44D888704A2}" type="datetime1">
              <a:rPr lang="en-US" smtClean="0"/>
              <a:t>11/24/25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5157AA-4A4D-2C48-B0F6-C526C028AE97}" type="slidenum">
              <a:rPr lang="en-US" smtClean="0"/>
              <a:t>‹#›</a:t>
            </a:fld>
            <a:endParaRPr lang="en-US"/>
          </a:p>
        </p:txBody>
      </p:sp>
      <p:cxnSp>
        <p:nvCxnSpPr>
          <p:cNvPr id="6" name="Straight Connector 5"/>
          <p:cNvCxnSpPr/>
          <p:nvPr userDrawn="1"/>
        </p:nvCxnSpPr>
        <p:spPr>
          <a:xfrm>
            <a:off x="457200" y="13042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85364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F56C4A-8140-4243-9F4B-6A0F328069B3}" type="datetime1">
              <a:rPr lang="en-US" smtClean="0"/>
              <a:t>11/24/25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1891644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B7471A-7A79-1F42-B8F4-4C366A4D2860}" type="datetime1">
              <a:rPr lang="en-US" smtClean="0"/>
              <a:t>11/24/25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410983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F7C599A-C565-AA4F-B0B7-B1C9F3E19B32}" type="datetime1">
              <a:rPr lang="en-US" smtClean="0"/>
              <a:t>11/24/25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494523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193804-F157-E84E-A058-6F1D58E71D89}" type="datetime1">
              <a:rPr lang="en-US" smtClean="0"/>
              <a:t>11/24/25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5157AA-4A4D-2C48-B0F6-C526C028AE97}" type="slidenum">
              <a:rPr lang="en-US" smtClean="0"/>
              <a:t>‹#›</a:t>
            </a:fld>
            <a:endParaRPr lang="en-US"/>
          </a:p>
        </p:txBody>
      </p:sp>
    </p:spTree>
    <p:extLst>
      <p:ext uri="{BB962C8B-B14F-4D97-AF65-F5344CB8AC3E}">
        <p14:creationId xmlns:p14="http://schemas.microsoft.com/office/powerpoint/2010/main" val="12629668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7.png"/></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2197" y="1628665"/>
            <a:ext cx="8544329" cy="1470025"/>
          </a:xfrm>
        </p:spPr>
        <p:txBody>
          <a:bodyPr>
            <a:noAutofit/>
          </a:bodyPr>
          <a:lstStyle/>
          <a:p>
            <a:r>
              <a:rPr lang="en-US" sz="2400" b="1" dirty="0"/>
              <a:t>Deep Learning for Natural Language Processing</a:t>
            </a:r>
            <a:br>
              <a:rPr lang="en-US" sz="2400" b="1" dirty="0"/>
            </a:br>
            <a:r>
              <a:rPr lang="en-US" sz="2400" b="1" dirty="0"/>
              <a:t>DLNLP 16: Neural Architectures for NLP Applications</a:t>
            </a:r>
          </a:p>
        </p:txBody>
      </p:sp>
      <p:sp>
        <p:nvSpPr>
          <p:cNvPr id="4" name="Subtitle 3"/>
          <p:cNvSpPr>
            <a:spLocks noGrp="1"/>
          </p:cNvSpPr>
          <p:nvPr>
            <p:ph type="subTitle" idx="1"/>
          </p:nvPr>
        </p:nvSpPr>
        <p:spPr>
          <a:xfrm>
            <a:off x="685800" y="3462875"/>
            <a:ext cx="7772400" cy="1242940"/>
          </a:xfrm>
        </p:spPr>
        <p:txBody>
          <a:bodyPr>
            <a:noAutofit/>
          </a:bodyPr>
          <a:lstStyle/>
          <a:p>
            <a:r>
              <a:rPr lang="en-US" sz="2800" dirty="0">
                <a:solidFill>
                  <a:srgbClr val="000000"/>
                </a:solidFill>
              </a:rPr>
              <a:t>Mihai Surdeanu </a:t>
            </a:r>
            <a:r>
              <a:rPr lang="en-US" sz="2800" dirty="0">
                <a:solidFill>
                  <a:schemeClr val="tx1"/>
                </a:solidFill>
              </a:rPr>
              <a:t>and Marco A. </a:t>
            </a:r>
            <a:r>
              <a:rPr lang="en-US" sz="2800" dirty="0" err="1">
                <a:solidFill>
                  <a:schemeClr val="tx1"/>
                </a:solidFill>
              </a:rPr>
              <a:t>Valenzuela-Escárcega</a:t>
            </a:r>
            <a:endParaRPr lang="en-US" sz="2800" b="1" dirty="0">
              <a:solidFill>
                <a:schemeClr val="tx1"/>
              </a:solidFill>
            </a:endParaRPr>
          </a:p>
        </p:txBody>
      </p:sp>
      <p:sp>
        <p:nvSpPr>
          <p:cNvPr id="3" name="Slide Number Placeholder 2"/>
          <p:cNvSpPr>
            <a:spLocks noGrp="1"/>
          </p:cNvSpPr>
          <p:nvPr>
            <p:ph type="sldNum" sz="quarter" idx="12"/>
          </p:nvPr>
        </p:nvSpPr>
        <p:spPr/>
        <p:txBody>
          <a:bodyPr/>
          <a:lstStyle/>
          <a:p>
            <a:fld id="{FF5157AA-4A4D-2C48-B0F6-C526C028AE97}" type="slidenum">
              <a:rPr lang="en-US" smtClean="0"/>
              <a:t>1</a:t>
            </a:fld>
            <a:endParaRPr lang="en-US"/>
          </a:p>
        </p:txBody>
      </p:sp>
      <p:pic>
        <p:nvPicPr>
          <p:cNvPr id="6" name="Picture 5" descr="download.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8464" y="5379153"/>
            <a:ext cx="3438142" cy="857621"/>
          </a:xfrm>
          <a:prstGeom prst="rect">
            <a:avLst/>
          </a:prstGeom>
        </p:spPr>
      </p:pic>
      <p:pic>
        <p:nvPicPr>
          <p:cNvPr id="8" name="Picture 7" descr="clulab.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9270" y="4998175"/>
            <a:ext cx="1487859" cy="1859825"/>
          </a:xfrm>
          <a:prstGeom prst="rect">
            <a:avLst/>
          </a:prstGeom>
        </p:spPr>
      </p:pic>
    </p:spTree>
    <p:extLst>
      <p:ext uri="{BB962C8B-B14F-4D97-AF65-F5344CB8AC3E}">
        <p14:creationId xmlns:p14="http://schemas.microsoft.com/office/powerpoint/2010/main" val="1434035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91D6-0B3F-CE22-780F-276442F330C3}"/>
              </a:ext>
            </a:extLst>
          </p:cNvPr>
          <p:cNvSpPr>
            <a:spLocks noGrp="1"/>
          </p:cNvSpPr>
          <p:nvPr>
            <p:ph type="title"/>
          </p:nvPr>
        </p:nvSpPr>
        <p:spPr/>
        <p:txBody>
          <a:bodyPr>
            <a:normAutofit fontScale="90000"/>
          </a:bodyPr>
          <a:lstStyle/>
          <a:p>
            <a:r>
              <a:rPr lang="en-US" dirty="0"/>
              <a:t>Transformer network (encoder) for text classification</a:t>
            </a:r>
          </a:p>
        </p:txBody>
      </p:sp>
      <p:sp>
        <p:nvSpPr>
          <p:cNvPr id="3" name="Slide Number Placeholder 2">
            <a:extLst>
              <a:ext uri="{FF2B5EF4-FFF2-40B4-BE49-F238E27FC236}">
                <a16:creationId xmlns:a16="http://schemas.microsoft.com/office/drawing/2014/main" id="{229F9F50-B092-48FF-3377-B32BDF5D1316}"/>
              </a:ext>
            </a:extLst>
          </p:cNvPr>
          <p:cNvSpPr>
            <a:spLocks noGrp="1"/>
          </p:cNvSpPr>
          <p:nvPr>
            <p:ph type="sldNum" sz="quarter" idx="12"/>
          </p:nvPr>
        </p:nvSpPr>
        <p:spPr/>
        <p:txBody>
          <a:bodyPr/>
          <a:lstStyle/>
          <a:p>
            <a:fld id="{FF5157AA-4A4D-2C48-B0F6-C526C028AE97}" type="slidenum">
              <a:rPr lang="en-US" smtClean="0"/>
              <a:t>10</a:t>
            </a:fld>
            <a:endParaRPr lang="en-US"/>
          </a:p>
        </p:txBody>
      </p:sp>
      <p:pic>
        <p:nvPicPr>
          <p:cNvPr id="5" name="Picture 4" descr="A diagram of a network&#10;&#10;Description automatically generated">
            <a:extLst>
              <a:ext uri="{FF2B5EF4-FFF2-40B4-BE49-F238E27FC236}">
                <a16:creationId xmlns:a16="http://schemas.microsoft.com/office/drawing/2014/main" id="{79F7B77C-7F8D-3F34-1CC8-69BEEB9C99BD}"/>
              </a:ext>
            </a:extLst>
          </p:cNvPr>
          <p:cNvPicPr>
            <a:picLocks noChangeAspect="1"/>
          </p:cNvPicPr>
          <p:nvPr/>
        </p:nvPicPr>
        <p:blipFill>
          <a:blip r:embed="rId2"/>
          <a:stretch>
            <a:fillRect/>
          </a:stretch>
        </p:blipFill>
        <p:spPr>
          <a:xfrm>
            <a:off x="685800" y="1808983"/>
            <a:ext cx="7772400" cy="3848631"/>
          </a:xfrm>
          <a:prstGeom prst="rect">
            <a:avLst/>
          </a:prstGeom>
        </p:spPr>
      </p:pic>
    </p:spTree>
    <p:extLst>
      <p:ext uri="{BB962C8B-B14F-4D97-AF65-F5344CB8AC3E}">
        <p14:creationId xmlns:p14="http://schemas.microsoft.com/office/powerpoint/2010/main" val="4023724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BD8C9D-0745-DC1E-6001-0A24D87A5F66}"/>
              </a:ext>
            </a:extLst>
          </p:cNvPr>
          <p:cNvSpPr>
            <a:spLocks noGrp="1"/>
          </p:cNvSpPr>
          <p:nvPr>
            <p:ph type="title"/>
          </p:nvPr>
        </p:nvSpPr>
        <p:spPr/>
        <p:txBody>
          <a:bodyPr/>
          <a:lstStyle/>
          <a:p>
            <a:r>
              <a:rPr lang="en-US" dirty="0"/>
              <a:t>Part-0f-speech tagging</a:t>
            </a:r>
          </a:p>
        </p:txBody>
      </p:sp>
      <p:sp>
        <p:nvSpPr>
          <p:cNvPr id="5" name="Text Placeholder 4">
            <a:extLst>
              <a:ext uri="{FF2B5EF4-FFF2-40B4-BE49-F238E27FC236}">
                <a16:creationId xmlns:a16="http://schemas.microsoft.com/office/drawing/2014/main" id="{741A1FEF-4EDA-4FA9-7FDD-8EF6ED0E3084}"/>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C545EC4A-CAE2-47C6-FA44-678D52637D44}"/>
              </a:ext>
            </a:extLst>
          </p:cNvPr>
          <p:cNvSpPr>
            <a:spLocks noGrp="1"/>
          </p:cNvSpPr>
          <p:nvPr>
            <p:ph type="sldNum" sz="quarter" idx="12"/>
          </p:nvPr>
        </p:nvSpPr>
        <p:spPr/>
        <p:txBody>
          <a:bodyPr/>
          <a:lstStyle/>
          <a:p>
            <a:fld id="{FF5157AA-4A4D-2C48-B0F6-C526C028AE97}" type="slidenum">
              <a:rPr lang="en-US" smtClean="0"/>
              <a:t>11</a:t>
            </a:fld>
            <a:endParaRPr lang="en-US"/>
          </a:p>
        </p:txBody>
      </p:sp>
    </p:spTree>
    <p:extLst>
      <p:ext uri="{BB962C8B-B14F-4D97-AF65-F5344CB8AC3E}">
        <p14:creationId xmlns:p14="http://schemas.microsoft.com/office/powerpoint/2010/main" val="2457594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86D34D-A722-D43C-210B-923820CD3E57}"/>
              </a:ext>
            </a:extLst>
          </p:cNvPr>
          <p:cNvSpPr>
            <a:spLocks noGrp="1"/>
          </p:cNvSpPr>
          <p:nvPr>
            <p:ph type="title"/>
          </p:nvPr>
        </p:nvSpPr>
        <p:spPr/>
        <p:txBody>
          <a:bodyPr>
            <a:normAutofit/>
          </a:bodyPr>
          <a:lstStyle/>
          <a:p>
            <a:r>
              <a:rPr lang="en-US" dirty="0"/>
              <a:t>Universal part-of-speech (POS) tags</a:t>
            </a:r>
          </a:p>
        </p:txBody>
      </p:sp>
      <p:sp>
        <p:nvSpPr>
          <p:cNvPr id="4" name="Slide Number Placeholder 3">
            <a:extLst>
              <a:ext uri="{FF2B5EF4-FFF2-40B4-BE49-F238E27FC236}">
                <a16:creationId xmlns:a16="http://schemas.microsoft.com/office/drawing/2014/main" id="{1445FAEA-F9F8-8721-EF9F-EC707FA14833}"/>
              </a:ext>
            </a:extLst>
          </p:cNvPr>
          <p:cNvSpPr>
            <a:spLocks noGrp="1"/>
          </p:cNvSpPr>
          <p:nvPr>
            <p:ph type="sldNum" sz="quarter" idx="12"/>
          </p:nvPr>
        </p:nvSpPr>
        <p:spPr/>
        <p:txBody>
          <a:bodyPr/>
          <a:lstStyle/>
          <a:p>
            <a:fld id="{FF5157AA-4A4D-2C48-B0F6-C526C028AE97}" type="slidenum">
              <a:rPr lang="en-US" smtClean="0"/>
              <a:t>12</a:t>
            </a:fld>
            <a:endParaRPr lang="en-US"/>
          </a:p>
        </p:txBody>
      </p:sp>
      <p:pic>
        <p:nvPicPr>
          <p:cNvPr id="8" name="Picture 7" descr="A table of words with black text&#10;&#10;Description automatically generated with medium confidence">
            <a:extLst>
              <a:ext uri="{FF2B5EF4-FFF2-40B4-BE49-F238E27FC236}">
                <a16:creationId xmlns:a16="http://schemas.microsoft.com/office/drawing/2014/main" id="{587B1F84-1433-D897-885D-35B6FC3AB8CA}"/>
              </a:ext>
            </a:extLst>
          </p:cNvPr>
          <p:cNvPicPr>
            <a:picLocks noChangeAspect="1"/>
          </p:cNvPicPr>
          <p:nvPr/>
        </p:nvPicPr>
        <p:blipFill>
          <a:blip r:embed="rId2"/>
          <a:stretch>
            <a:fillRect/>
          </a:stretch>
        </p:blipFill>
        <p:spPr>
          <a:xfrm>
            <a:off x="1711841" y="1335570"/>
            <a:ext cx="5226370" cy="5522430"/>
          </a:xfrm>
          <a:prstGeom prst="rect">
            <a:avLst/>
          </a:prstGeom>
        </p:spPr>
      </p:pic>
    </p:spTree>
    <p:extLst>
      <p:ext uri="{BB962C8B-B14F-4D97-AF65-F5344CB8AC3E}">
        <p14:creationId xmlns:p14="http://schemas.microsoft.com/office/powerpoint/2010/main" val="1815747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45EBA2B-0002-D049-05B7-FB928775E2FE}"/>
              </a:ext>
            </a:extLst>
          </p:cNvPr>
          <p:cNvSpPr>
            <a:spLocks noGrp="1"/>
          </p:cNvSpPr>
          <p:nvPr>
            <p:ph type="sldNum" sz="quarter" idx="12"/>
          </p:nvPr>
        </p:nvSpPr>
        <p:spPr/>
        <p:txBody>
          <a:bodyPr/>
          <a:lstStyle/>
          <a:p>
            <a:fld id="{FF5157AA-4A4D-2C48-B0F6-C526C028AE97}" type="slidenum">
              <a:rPr lang="en-US" smtClean="0"/>
              <a:t>13</a:t>
            </a:fld>
            <a:endParaRPr lang="en-US"/>
          </a:p>
        </p:txBody>
      </p:sp>
      <p:sp>
        <p:nvSpPr>
          <p:cNvPr id="4" name="TextBox 3">
            <a:extLst>
              <a:ext uri="{FF2B5EF4-FFF2-40B4-BE49-F238E27FC236}">
                <a16:creationId xmlns:a16="http://schemas.microsoft.com/office/drawing/2014/main" id="{3A782D67-1AF4-7536-1449-C3DF4E3DD60A}"/>
              </a:ext>
            </a:extLst>
          </p:cNvPr>
          <p:cNvSpPr txBox="1"/>
          <p:nvPr/>
        </p:nvSpPr>
        <p:spPr>
          <a:xfrm>
            <a:off x="1611189" y="2372178"/>
            <a:ext cx="5921621" cy="707886"/>
          </a:xfrm>
          <a:prstGeom prst="rect">
            <a:avLst/>
          </a:prstGeom>
          <a:noFill/>
        </p:spPr>
        <p:txBody>
          <a:bodyPr wrap="none" rtlCol="0">
            <a:spAutoFit/>
          </a:bodyPr>
          <a:lstStyle/>
          <a:p>
            <a:r>
              <a:rPr lang="en-US" sz="4000" dirty="0">
                <a:solidFill>
                  <a:srgbClr val="0070C0"/>
                </a:solidFill>
              </a:rPr>
              <a:t>Where are POS tags useful?</a:t>
            </a:r>
          </a:p>
        </p:txBody>
      </p:sp>
    </p:spTree>
    <p:extLst>
      <p:ext uri="{BB962C8B-B14F-4D97-AF65-F5344CB8AC3E}">
        <p14:creationId xmlns:p14="http://schemas.microsoft.com/office/powerpoint/2010/main" val="2221091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CE5B8F-E75E-7540-F5C5-E9822FE8B618}"/>
              </a:ext>
            </a:extLst>
          </p:cNvPr>
          <p:cNvSpPr>
            <a:spLocks noGrp="1"/>
          </p:cNvSpPr>
          <p:nvPr>
            <p:ph type="title"/>
          </p:nvPr>
        </p:nvSpPr>
        <p:spPr/>
        <p:txBody>
          <a:bodyPr/>
          <a:lstStyle/>
          <a:p>
            <a:r>
              <a:rPr lang="en-US" dirty="0"/>
              <a:t>POS tagging datasets</a:t>
            </a:r>
          </a:p>
        </p:txBody>
      </p:sp>
      <p:sp>
        <p:nvSpPr>
          <p:cNvPr id="4" name="Content Placeholder 3">
            <a:extLst>
              <a:ext uri="{FF2B5EF4-FFF2-40B4-BE49-F238E27FC236}">
                <a16:creationId xmlns:a16="http://schemas.microsoft.com/office/drawing/2014/main" id="{A30AA6E8-759F-CF0E-31F7-B2BC0F1799E6}"/>
              </a:ext>
            </a:extLst>
          </p:cNvPr>
          <p:cNvSpPr>
            <a:spLocks noGrp="1"/>
          </p:cNvSpPr>
          <p:nvPr>
            <p:ph idx="1"/>
          </p:nvPr>
        </p:nvSpPr>
        <p:spPr/>
        <p:txBody>
          <a:bodyPr/>
          <a:lstStyle/>
          <a:p>
            <a:r>
              <a:rPr lang="en-US" dirty="0"/>
              <a:t>Brown corpus – 87 tags</a:t>
            </a:r>
          </a:p>
          <a:p>
            <a:r>
              <a:rPr lang="en-US" dirty="0"/>
              <a:t>Penn Treebank corpus – 36 tags + 12 other tags, for punctuation and currency symbols</a:t>
            </a:r>
          </a:p>
          <a:p>
            <a:r>
              <a:rPr lang="en-US" dirty="0"/>
              <a:t>Universal POS tags – 17 coarser tags that are applicable across languages</a:t>
            </a:r>
          </a:p>
          <a:p>
            <a:endParaRPr lang="en-US" dirty="0"/>
          </a:p>
        </p:txBody>
      </p:sp>
      <p:sp>
        <p:nvSpPr>
          <p:cNvPr id="2" name="Slide Number Placeholder 1">
            <a:extLst>
              <a:ext uri="{FF2B5EF4-FFF2-40B4-BE49-F238E27FC236}">
                <a16:creationId xmlns:a16="http://schemas.microsoft.com/office/drawing/2014/main" id="{3023FF89-78BF-A271-2D48-898F346E40CA}"/>
              </a:ext>
            </a:extLst>
          </p:cNvPr>
          <p:cNvSpPr>
            <a:spLocks noGrp="1"/>
          </p:cNvSpPr>
          <p:nvPr>
            <p:ph type="sldNum" sz="quarter" idx="12"/>
          </p:nvPr>
        </p:nvSpPr>
        <p:spPr/>
        <p:txBody>
          <a:bodyPr/>
          <a:lstStyle/>
          <a:p>
            <a:fld id="{FF5157AA-4A4D-2C48-B0F6-C526C028AE97}" type="slidenum">
              <a:rPr lang="en-US" smtClean="0"/>
              <a:t>14</a:t>
            </a:fld>
            <a:endParaRPr lang="en-US"/>
          </a:p>
        </p:txBody>
      </p:sp>
    </p:spTree>
    <p:extLst>
      <p:ext uri="{BB962C8B-B14F-4D97-AF65-F5344CB8AC3E}">
        <p14:creationId xmlns:p14="http://schemas.microsoft.com/office/powerpoint/2010/main" val="3018407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B7D20-36AC-ED00-C62F-A9B284056B6D}"/>
              </a:ext>
            </a:extLst>
          </p:cNvPr>
          <p:cNvSpPr>
            <a:spLocks noGrp="1"/>
          </p:cNvSpPr>
          <p:nvPr>
            <p:ph type="title"/>
          </p:nvPr>
        </p:nvSpPr>
        <p:spPr/>
        <p:txBody>
          <a:bodyPr/>
          <a:lstStyle/>
          <a:p>
            <a:r>
              <a:rPr lang="en-US" dirty="0"/>
              <a:t>Transducer </a:t>
            </a:r>
            <a:r>
              <a:rPr lang="en-US" dirty="0" err="1"/>
              <a:t>biRNN</a:t>
            </a:r>
            <a:r>
              <a:rPr lang="en-US" dirty="0"/>
              <a:t> for POS tagging</a:t>
            </a:r>
          </a:p>
        </p:txBody>
      </p:sp>
      <p:sp>
        <p:nvSpPr>
          <p:cNvPr id="4" name="Slide Number Placeholder 3">
            <a:extLst>
              <a:ext uri="{FF2B5EF4-FFF2-40B4-BE49-F238E27FC236}">
                <a16:creationId xmlns:a16="http://schemas.microsoft.com/office/drawing/2014/main" id="{EAECCCCB-3D3B-DCE6-3314-16A60A8AF8DB}"/>
              </a:ext>
            </a:extLst>
          </p:cNvPr>
          <p:cNvSpPr>
            <a:spLocks noGrp="1"/>
          </p:cNvSpPr>
          <p:nvPr>
            <p:ph type="sldNum" sz="quarter" idx="12"/>
          </p:nvPr>
        </p:nvSpPr>
        <p:spPr/>
        <p:txBody>
          <a:bodyPr/>
          <a:lstStyle/>
          <a:p>
            <a:fld id="{FF5157AA-4A4D-2C48-B0F6-C526C028AE97}" type="slidenum">
              <a:rPr lang="en-US" smtClean="0"/>
              <a:t>15</a:t>
            </a:fld>
            <a:endParaRPr lang="en-US"/>
          </a:p>
        </p:txBody>
      </p:sp>
      <p:pic>
        <p:nvPicPr>
          <p:cNvPr id="6" name="Picture 5" descr="A diagram of a machine learning process&#10;&#10;Description automatically generated">
            <a:extLst>
              <a:ext uri="{FF2B5EF4-FFF2-40B4-BE49-F238E27FC236}">
                <a16:creationId xmlns:a16="http://schemas.microsoft.com/office/drawing/2014/main" id="{A4738BCF-1DE2-E2F0-3481-ED4F0AC3A607}"/>
              </a:ext>
            </a:extLst>
          </p:cNvPr>
          <p:cNvPicPr>
            <a:picLocks noChangeAspect="1"/>
          </p:cNvPicPr>
          <p:nvPr/>
        </p:nvPicPr>
        <p:blipFill>
          <a:blip r:embed="rId2"/>
          <a:stretch>
            <a:fillRect/>
          </a:stretch>
        </p:blipFill>
        <p:spPr>
          <a:xfrm>
            <a:off x="603583" y="1700129"/>
            <a:ext cx="5949617" cy="4656221"/>
          </a:xfrm>
          <a:prstGeom prst="rect">
            <a:avLst/>
          </a:prstGeom>
        </p:spPr>
      </p:pic>
      <p:sp>
        <p:nvSpPr>
          <p:cNvPr id="8" name="Rounded Rectangular Callout 7">
            <a:extLst>
              <a:ext uri="{FF2B5EF4-FFF2-40B4-BE49-F238E27FC236}">
                <a16:creationId xmlns:a16="http://schemas.microsoft.com/office/drawing/2014/main" id="{34364B02-00DC-B46E-6A9B-8C97C73E2A04}"/>
              </a:ext>
            </a:extLst>
          </p:cNvPr>
          <p:cNvSpPr/>
          <p:nvPr/>
        </p:nvSpPr>
        <p:spPr>
          <a:xfrm>
            <a:off x="6795311" y="1426424"/>
            <a:ext cx="1745106" cy="1258328"/>
          </a:xfrm>
          <a:prstGeom prst="wedgeRoundRectCallout">
            <a:avLst>
              <a:gd name="adj1" fmla="val -218332"/>
              <a:gd name="adj2" fmla="val -3310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Average cross entropy loss for all words in the sentence</a:t>
            </a:r>
          </a:p>
        </p:txBody>
      </p:sp>
      <p:sp>
        <p:nvSpPr>
          <p:cNvPr id="9" name="Rounded Rectangular Callout 8">
            <a:extLst>
              <a:ext uri="{FF2B5EF4-FFF2-40B4-BE49-F238E27FC236}">
                <a16:creationId xmlns:a16="http://schemas.microsoft.com/office/drawing/2014/main" id="{D5DA8B9F-34EC-3BC2-127E-29F8F77B2914}"/>
              </a:ext>
            </a:extLst>
          </p:cNvPr>
          <p:cNvSpPr/>
          <p:nvPr/>
        </p:nvSpPr>
        <p:spPr>
          <a:xfrm>
            <a:off x="6813032" y="2825061"/>
            <a:ext cx="1745106" cy="1258328"/>
          </a:xfrm>
          <a:prstGeom prst="wedgeRoundRectCallout">
            <a:avLst>
              <a:gd name="adj1" fmla="val -245140"/>
              <a:gd name="adj2" fmla="val -13872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rgbClr val="0070C0"/>
                </a:solidFill>
              </a:rPr>
              <a:t>Should we add a CRF layer on top?</a:t>
            </a:r>
          </a:p>
        </p:txBody>
      </p:sp>
    </p:spTree>
    <p:extLst>
      <p:ext uri="{BB962C8B-B14F-4D97-AF65-F5344CB8AC3E}">
        <p14:creationId xmlns:p14="http://schemas.microsoft.com/office/powerpoint/2010/main" val="395124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C5530-E0D4-BCBB-216F-9D5278B00735}"/>
              </a:ext>
            </a:extLst>
          </p:cNvPr>
          <p:cNvSpPr>
            <a:spLocks noGrp="1"/>
          </p:cNvSpPr>
          <p:nvPr>
            <p:ph type="title"/>
          </p:nvPr>
        </p:nvSpPr>
        <p:spPr/>
        <p:txBody>
          <a:bodyPr>
            <a:normAutofit fontScale="90000"/>
          </a:bodyPr>
          <a:lstStyle/>
          <a:p>
            <a:r>
              <a:rPr lang="en-US" dirty="0"/>
              <a:t>Transducer transformer for POS tagging</a:t>
            </a:r>
          </a:p>
        </p:txBody>
      </p:sp>
      <p:sp>
        <p:nvSpPr>
          <p:cNvPr id="3" name="Slide Number Placeholder 2">
            <a:extLst>
              <a:ext uri="{FF2B5EF4-FFF2-40B4-BE49-F238E27FC236}">
                <a16:creationId xmlns:a16="http://schemas.microsoft.com/office/drawing/2014/main" id="{0D209A9B-1DAA-622A-27DC-B9A3B0C26247}"/>
              </a:ext>
            </a:extLst>
          </p:cNvPr>
          <p:cNvSpPr>
            <a:spLocks noGrp="1"/>
          </p:cNvSpPr>
          <p:nvPr>
            <p:ph type="sldNum" sz="quarter" idx="12"/>
          </p:nvPr>
        </p:nvSpPr>
        <p:spPr/>
        <p:txBody>
          <a:bodyPr/>
          <a:lstStyle/>
          <a:p>
            <a:fld id="{FF5157AA-4A4D-2C48-B0F6-C526C028AE97}" type="slidenum">
              <a:rPr lang="en-US" smtClean="0"/>
              <a:t>16</a:t>
            </a:fld>
            <a:endParaRPr lang="en-US"/>
          </a:p>
        </p:txBody>
      </p:sp>
      <p:pic>
        <p:nvPicPr>
          <p:cNvPr id="7" name="Picture 6" descr="A diagram of a network&#10;&#10;Description automatically generated">
            <a:extLst>
              <a:ext uri="{FF2B5EF4-FFF2-40B4-BE49-F238E27FC236}">
                <a16:creationId xmlns:a16="http://schemas.microsoft.com/office/drawing/2014/main" id="{E3246B6C-050E-F786-3FEF-6948DA26574D}"/>
              </a:ext>
            </a:extLst>
          </p:cNvPr>
          <p:cNvPicPr>
            <a:picLocks noChangeAspect="1"/>
          </p:cNvPicPr>
          <p:nvPr/>
        </p:nvPicPr>
        <p:blipFill>
          <a:blip r:embed="rId2"/>
          <a:stretch>
            <a:fillRect/>
          </a:stretch>
        </p:blipFill>
        <p:spPr>
          <a:xfrm>
            <a:off x="457200" y="2200996"/>
            <a:ext cx="6797842" cy="3775758"/>
          </a:xfrm>
          <a:prstGeom prst="rect">
            <a:avLst/>
          </a:prstGeom>
        </p:spPr>
      </p:pic>
      <p:sp>
        <p:nvSpPr>
          <p:cNvPr id="8" name="Rounded Rectangular Callout 7">
            <a:extLst>
              <a:ext uri="{FF2B5EF4-FFF2-40B4-BE49-F238E27FC236}">
                <a16:creationId xmlns:a16="http://schemas.microsoft.com/office/drawing/2014/main" id="{4AD5242E-80E6-7EFB-B10F-33002180EE09}"/>
              </a:ext>
            </a:extLst>
          </p:cNvPr>
          <p:cNvSpPr/>
          <p:nvPr/>
        </p:nvSpPr>
        <p:spPr>
          <a:xfrm>
            <a:off x="7255042" y="4098668"/>
            <a:ext cx="1745106" cy="612648"/>
          </a:xfrm>
          <a:prstGeom prst="wedgeRoundRectCallout">
            <a:avLst>
              <a:gd name="adj1" fmla="val -63896"/>
              <a:gd name="adj2" fmla="val 175857"/>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Subword</a:t>
            </a:r>
            <a:r>
              <a:rPr lang="en-US" dirty="0"/>
              <a:t> embeddings…</a:t>
            </a:r>
          </a:p>
        </p:txBody>
      </p:sp>
    </p:spTree>
    <p:extLst>
      <p:ext uri="{BB962C8B-B14F-4D97-AF65-F5344CB8AC3E}">
        <p14:creationId xmlns:p14="http://schemas.microsoft.com/office/powerpoint/2010/main" val="420232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03582B-27D9-2880-14A0-0DDF037E2886}"/>
              </a:ext>
            </a:extLst>
          </p:cNvPr>
          <p:cNvSpPr>
            <a:spLocks noGrp="1"/>
          </p:cNvSpPr>
          <p:nvPr>
            <p:ph type="title"/>
          </p:nvPr>
        </p:nvSpPr>
        <p:spPr/>
        <p:txBody>
          <a:bodyPr/>
          <a:lstStyle/>
          <a:p>
            <a:r>
              <a:rPr lang="en-US" dirty="0"/>
              <a:t>Named entity recognition</a:t>
            </a:r>
          </a:p>
        </p:txBody>
      </p:sp>
      <p:sp>
        <p:nvSpPr>
          <p:cNvPr id="5" name="Text Placeholder 4">
            <a:extLst>
              <a:ext uri="{FF2B5EF4-FFF2-40B4-BE49-F238E27FC236}">
                <a16:creationId xmlns:a16="http://schemas.microsoft.com/office/drawing/2014/main" id="{97B41F53-232E-4B50-CEAF-C0A905B64627}"/>
              </a:ext>
            </a:extLst>
          </p:cNvPr>
          <p:cNvSpPr>
            <a:spLocks noGrp="1"/>
          </p:cNvSpPr>
          <p:nvPr>
            <p:ph type="body" idx="1"/>
          </p:nvPr>
        </p:nvSpPr>
        <p:spPr/>
        <p:txBody>
          <a:bodyPr/>
          <a:lstStyle/>
          <a:p>
            <a:endParaRPr lang="en-US" dirty="0"/>
          </a:p>
        </p:txBody>
      </p:sp>
      <p:sp>
        <p:nvSpPr>
          <p:cNvPr id="3" name="Slide Number Placeholder 2">
            <a:extLst>
              <a:ext uri="{FF2B5EF4-FFF2-40B4-BE49-F238E27FC236}">
                <a16:creationId xmlns:a16="http://schemas.microsoft.com/office/drawing/2014/main" id="{3EFC2A45-A778-AC7A-9AFB-3F8CA4334097}"/>
              </a:ext>
            </a:extLst>
          </p:cNvPr>
          <p:cNvSpPr>
            <a:spLocks noGrp="1"/>
          </p:cNvSpPr>
          <p:nvPr>
            <p:ph type="sldNum" sz="quarter" idx="12"/>
          </p:nvPr>
        </p:nvSpPr>
        <p:spPr/>
        <p:txBody>
          <a:bodyPr/>
          <a:lstStyle/>
          <a:p>
            <a:fld id="{FF5157AA-4A4D-2C48-B0F6-C526C028AE97}" type="slidenum">
              <a:rPr lang="en-US" smtClean="0"/>
              <a:t>17</a:t>
            </a:fld>
            <a:endParaRPr lang="en-US"/>
          </a:p>
        </p:txBody>
      </p:sp>
    </p:spTree>
    <p:extLst>
      <p:ext uri="{BB962C8B-B14F-4D97-AF65-F5344CB8AC3E}">
        <p14:creationId xmlns:p14="http://schemas.microsoft.com/office/powerpoint/2010/main" val="2526299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A8AB80B-1227-82F9-E759-E7955DDC3646}"/>
              </a:ext>
            </a:extLst>
          </p:cNvPr>
          <p:cNvSpPr>
            <a:spLocks noGrp="1"/>
          </p:cNvSpPr>
          <p:nvPr>
            <p:ph type="title"/>
          </p:nvPr>
        </p:nvSpPr>
        <p:spPr/>
        <p:txBody>
          <a:bodyPr/>
          <a:lstStyle/>
          <a:p>
            <a:r>
              <a:rPr lang="en-US" dirty="0"/>
              <a:t>Example</a:t>
            </a:r>
          </a:p>
        </p:txBody>
      </p:sp>
      <p:sp>
        <p:nvSpPr>
          <p:cNvPr id="4" name="Slide Number Placeholder 3">
            <a:extLst>
              <a:ext uri="{FF2B5EF4-FFF2-40B4-BE49-F238E27FC236}">
                <a16:creationId xmlns:a16="http://schemas.microsoft.com/office/drawing/2014/main" id="{F481B63D-D893-4ABA-A5E7-88A419C3A7CD}"/>
              </a:ext>
            </a:extLst>
          </p:cNvPr>
          <p:cNvSpPr>
            <a:spLocks noGrp="1"/>
          </p:cNvSpPr>
          <p:nvPr>
            <p:ph type="sldNum" sz="quarter" idx="12"/>
          </p:nvPr>
        </p:nvSpPr>
        <p:spPr/>
        <p:txBody>
          <a:bodyPr/>
          <a:lstStyle/>
          <a:p>
            <a:fld id="{FF5157AA-4A4D-2C48-B0F6-C526C028AE97}" type="slidenum">
              <a:rPr lang="en-US" smtClean="0"/>
              <a:t>18</a:t>
            </a:fld>
            <a:endParaRPr lang="en-US"/>
          </a:p>
        </p:txBody>
      </p:sp>
      <p:sp>
        <p:nvSpPr>
          <p:cNvPr id="7" name="TextBox 6">
            <a:extLst>
              <a:ext uri="{FF2B5EF4-FFF2-40B4-BE49-F238E27FC236}">
                <a16:creationId xmlns:a16="http://schemas.microsoft.com/office/drawing/2014/main" id="{1C078133-EBED-95C8-D4C3-A069D527FC5F}"/>
              </a:ext>
            </a:extLst>
          </p:cNvPr>
          <p:cNvSpPr txBox="1"/>
          <p:nvPr/>
        </p:nvSpPr>
        <p:spPr>
          <a:xfrm>
            <a:off x="457200" y="2095739"/>
            <a:ext cx="8229600" cy="523220"/>
          </a:xfrm>
          <a:prstGeom prst="rect">
            <a:avLst/>
          </a:prstGeom>
          <a:noFill/>
        </p:spPr>
        <p:txBody>
          <a:bodyPr wrap="square">
            <a:spAutoFit/>
          </a:bodyPr>
          <a:lstStyle/>
          <a:p>
            <a:pPr algn="ctr"/>
            <a:r>
              <a:rPr lang="en-US" sz="2800" dirty="0">
                <a:effectLst/>
                <a:latin typeface="LMRoman10-Italic-Identity-H"/>
              </a:rPr>
              <a:t>Ion Jinga moves to New York to start his U.N. position </a:t>
            </a:r>
            <a:endParaRPr lang="en-US" sz="2800" dirty="0"/>
          </a:p>
        </p:txBody>
      </p:sp>
      <p:grpSp>
        <p:nvGrpSpPr>
          <p:cNvPr id="17" name="Group 16">
            <a:extLst>
              <a:ext uri="{FF2B5EF4-FFF2-40B4-BE49-F238E27FC236}">
                <a16:creationId xmlns:a16="http://schemas.microsoft.com/office/drawing/2014/main" id="{D31B8B0A-9ED7-CDE6-8A99-911D0478D191}"/>
              </a:ext>
            </a:extLst>
          </p:cNvPr>
          <p:cNvGrpSpPr/>
          <p:nvPr/>
        </p:nvGrpSpPr>
        <p:grpSpPr>
          <a:xfrm>
            <a:off x="733647" y="2618959"/>
            <a:ext cx="1244009" cy="385716"/>
            <a:chOff x="733647" y="2618959"/>
            <a:chExt cx="1244009" cy="385716"/>
          </a:xfrm>
        </p:grpSpPr>
        <p:cxnSp>
          <p:nvCxnSpPr>
            <p:cNvPr id="9" name="Straight Connector 8">
              <a:extLst>
                <a:ext uri="{FF2B5EF4-FFF2-40B4-BE49-F238E27FC236}">
                  <a16:creationId xmlns:a16="http://schemas.microsoft.com/office/drawing/2014/main" id="{6420E956-3E1C-B6CF-7110-993F9F0B2272}"/>
                </a:ext>
              </a:extLst>
            </p:cNvPr>
            <p:cNvCxnSpPr/>
            <p:nvPr/>
          </p:nvCxnSpPr>
          <p:spPr>
            <a:xfrm>
              <a:off x="733647" y="2618959"/>
              <a:ext cx="1244009" cy="0"/>
            </a:xfrm>
            <a:prstGeom prst="line">
              <a:avLst/>
            </a:prstGeom>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D53F54BA-1BFB-99DD-4BAE-2DDB06B4BEFC}"/>
                </a:ext>
              </a:extLst>
            </p:cNvPr>
            <p:cNvSpPr txBox="1"/>
            <p:nvPr/>
          </p:nvSpPr>
          <p:spPr>
            <a:xfrm>
              <a:off x="883310" y="2635343"/>
              <a:ext cx="944682" cy="369332"/>
            </a:xfrm>
            <a:prstGeom prst="rect">
              <a:avLst/>
            </a:prstGeom>
            <a:noFill/>
          </p:spPr>
          <p:txBody>
            <a:bodyPr wrap="none" rtlCol="0">
              <a:spAutoFit/>
            </a:bodyPr>
            <a:lstStyle/>
            <a:p>
              <a:r>
                <a:rPr lang="en-US" dirty="0"/>
                <a:t>PERSON</a:t>
              </a:r>
            </a:p>
          </p:txBody>
        </p:sp>
      </p:grpSp>
      <p:grpSp>
        <p:nvGrpSpPr>
          <p:cNvPr id="18" name="Group 17">
            <a:extLst>
              <a:ext uri="{FF2B5EF4-FFF2-40B4-BE49-F238E27FC236}">
                <a16:creationId xmlns:a16="http://schemas.microsoft.com/office/drawing/2014/main" id="{F8892991-188A-B10C-ACD3-C872D6FFE686}"/>
              </a:ext>
            </a:extLst>
          </p:cNvPr>
          <p:cNvGrpSpPr/>
          <p:nvPr/>
        </p:nvGrpSpPr>
        <p:grpSpPr>
          <a:xfrm>
            <a:off x="3477655" y="2618959"/>
            <a:ext cx="1402689" cy="394453"/>
            <a:chOff x="3477655" y="2618959"/>
            <a:chExt cx="1402689" cy="394453"/>
          </a:xfrm>
        </p:grpSpPr>
        <p:cxnSp>
          <p:nvCxnSpPr>
            <p:cNvPr id="11" name="Straight Connector 10">
              <a:extLst>
                <a:ext uri="{FF2B5EF4-FFF2-40B4-BE49-F238E27FC236}">
                  <a16:creationId xmlns:a16="http://schemas.microsoft.com/office/drawing/2014/main" id="{9FD43A16-C434-B60A-8419-944718641797}"/>
                </a:ext>
              </a:extLst>
            </p:cNvPr>
            <p:cNvCxnSpPr>
              <a:cxnSpLocks/>
            </p:cNvCxnSpPr>
            <p:nvPr/>
          </p:nvCxnSpPr>
          <p:spPr>
            <a:xfrm>
              <a:off x="3477655" y="2618959"/>
              <a:ext cx="1402689" cy="16384"/>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444E10A6-7924-606C-D918-64AC6F797934}"/>
                </a:ext>
              </a:extLst>
            </p:cNvPr>
            <p:cNvSpPr txBox="1"/>
            <p:nvPr/>
          </p:nvSpPr>
          <p:spPr>
            <a:xfrm>
              <a:off x="3609292" y="2644080"/>
              <a:ext cx="1139414" cy="369332"/>
            </a:xfrm>
            <a:prstGeom prst="rect">
              <a:avLst/>
            </a:prstGeom>
            <a:noFill/>
          </p:spPr>
          <p:txBody>
            <a:bodyPr wrap="none" rtlCol="0">
              <a:spAutoFit/>
            </a:bodyPr>
            <a:lstStyle/>
            <a:p>
              <a:r>
                <a:rPr lang="en-US" dirty="0"/>
                <a:t>LOCATION</a:t>
              </a:r>
            </a:p>
          </p:txBody>
        </p:sp>
      </p:grpSp>
      <p:grpSp>
        <p:nvGrpSpPr>
          <p:cNvPr id="19" name="Group 18">
            <a:extLst>
              <a:ext uri="{FF2B5EF4-FFF2-40B4-BE49-F238E27FC236}">
                <a16:creationId xmlns:a16="http://schemas.microsoft.com/office/drawing/2014/main" id="{77D59D8A-3C36-C190-57A9-1DAC70D4C21D}"/>
              </a:ext>
            </a:extLst>
          </p:cNvPr>
          <p:cNvGrpSpPr/>
          <p:nvPr/>
        </p:nvGrpSpPr>
        <p:grpSpPr>
          <a:xfrm>
            <a:off x="6023012" y="2618959"/>
            <a:ext cx="1638077" cy="385716"/>
            <a:chOff x="6023012" y="2618959"/>
            <a:chExt cx="1638077" cy="385716"/>
          </a:xfrm>
        </p:grpSpPr>
        <p:cxnSp>
          <p:nvCxnSpPr>
            <p:cNvPr id="14" name="Straight Connector 13">
              <a:extLst>
                <a:ext uri="{FF2B5EF4-FFF2-40B4-BE49-F238E27FC236}">
                  <a16:creationId xmlns:a16="http://schemas.microsoft.com/office/drawing/2014/main" id="{36366D6D-5DAA-BFE2-6543-27D4865B693E}"/>
                </a:ext>
              </a:extLst>
            </p:cNvPr>
            <p:cNvCxnSpPr>
              <a:cxnSpLocks/>
            </p:cNvCxnSpPr>
            <p:nvPr/>
          </p:nvCxnSpPr>
          <p:spPr>
            <a:xfrm flipV="1">
              <a:off x="6453963" y="2618959"/>
              <a:ext cx="776177" cy="8737"/>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B0C71EB6-750F-93FF-B1A3-3F336EDBAC62}"/>
                </a:ext>
              </a:extLst>
            </p:cNvPr>
            <p:cNvSpPr txBox="1"/>
            <p:nvPr/>
          </p:nvSpPr>
          <p:spPr>
            <a:xfrm>
              <a:off x="6023012" y="2635343"/>
              <a:ext cx="1638077" cy="369332"/>
            </a:xfrm>
            <a:prstGeom prst="rect">
              <a:avLst/>
            </a:prstGeom>
            <a:noFill/>
          </p:spPr>
          <p:txBody>
            <a:bodyPr wrap="none" rtlCol="0">
              <a:spAutoFit/>
            </a:bodyPr>
            <a:lstStyle/>
            <a:p>
              <a:r>
                <a:rPr lang="en-US" dirty="0"/>
                <a:t>ORGANIZATION</a:t>
              </a:r>
            </a:p>
          </p:txBody>
        </p:sp>
      </p:grpSp>
      <p:sp>
        <p:nvSpPr>
          <p:cNvPr id="20" name="TextBox 19">
            <a:extLst>
              <a:ext uri="{FF2B5EF4-FFF2-40B4-BE49-F238E27FC236}">
                <a16:creationId xmlns:a16="http://schemas.microsoft.com/office/drawing/2014/main" id="{99A6744E-AB25-D6B6-5185-4F1496169782}"/>
              </a:ext>
            </a:extLst>
          </p:cNvPr>
          <p:cNvSpPr txBox="1"/>
          <p:nvPr/>
        </p:nvSpPr>
        <p:spPr>
          <a:xfrm>
            <a:off x="734915" y="3941848"/>
            <a:ext cx="8027581" cy="2215991"/>
          </a:xfrm>
          <a:prstGeom prst="rect">
            <a:avLst/>
          </a:prstGeom>
          <a:noFill/>
        </p:spPr>
        <p:txBody>
          <a:bodyPr wrap="square" rtlCol="0">
            <a:spAutoFit/>
          </a:bodyPr>
          <a:lstStyle/>
          <a:p>
            <a:r>
              <a:rPr lang="en-US" dirty="0"/>
              <a:t>What type is </a:t>
            </a:r>
            <a:r>
              <a:rPr lang="en-US" i="1" dirty="0"/>
              <a:t>Washington</a:t>
            </a:r>
            <a:r>
              <a:rPr lang="en-US" dirty="0"/>
              <a:t> in this sentence?</a:t>
            </a:r>
          </a:p>
          <a:p>
            <a:endParaRPr lang="en-US" dirty="0"/>
          </a:p>
          <a:p>
            <a:r>
              <a:rPr lang="en-US" sz="2800" dirty="0">
                <a:effectLst/>
                <a:latin typeface="LMRoman10-Italic-Identity-H"/>
              </a:rPr>
              <a:t>George Washington is revered not only by Washington oﬀicials, but also by most of the population in Washington D.C. </a:t>
            </a:r>
            <a:endParaRPr lang="en-US" sz="2800" dirty="0"/>
          </a:p>
          <a:p>
            <a:endParaRPr lang="en-US" dirty="0"/>
          </a:p>
        </p:txBody>
      </p:sp>
    </p:spTree>
    <p:extLst>
      <p:ext uri="{BB962C8B-B14F-4D97-AF65-F5344CB8AC3E}">
        <p14:creationId xmlns:p14="http://schemas.microsoft.com/office/powerpoint/2010/main" val="4046978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45EBA2B-0002-D049-05B7-FB928775E2FE}"/>
              </a:ext>
            </a:extLst>
          </p:cNvPr>
          <p:cNvSpPr>
            <a:spLocks noGrp="1"/>
          </p:cNvSpPr>
          <p:nvPr>
            <p:ph type="sldNum" sz="quarter" idx="12"/>
          </p:nvPr>
        </p:nvSpPr>
        <p:spPr/>
        <p:txBody>
          <a:bodyPr/>
          <a:lstStyle/>
          <a:p>
            <a:fld id="{FF5157AA-4A4D-2C48-B0F6-C526C028AE97}" type="slidenum">
              <a:rPr lang="en-US" smtClean="0"/>
              <a:t>19</a:t>
            </a:fld>
            <a:endParaRPr lang="en-US"/>
          </a:p>
        </p:txBody>
      </p:sp>
      <p:sp>
        <p:nvSpPr>
          <p:cNvPr id="4" name="TextBox 3">
            <a:extLst>
              <a:ext uri="{FF2B5EF4-FFF2-40B4-BE49-F238E27FC236}">
                <a16:creationId xmlns:a16="http://schemas.microsoft.com/office/drawing/2014/main" id="{3A782D67-1AF4-7536-1449-C3DF4E3DD60A}"/>
              </a:ext>
            </a:extLst>
          </p:cNvPr>
          <p:cNvSpPr txBox="1"/>
          <p:nvPr/>
        </p:nvSpPr>
        <p:spPr>
          <a:xfrm>
            <a:off x="957196" y="2340281"/>
            <a:ext cx="7229608" cy="707886"/>
          </a:xfrm>
          <a:prstGeom prst="rect">
            <a:avLst/>
          </a:prstGeom>
          <a:noFill/>
        </p:spPr>
        <p:txBody>
          <a:bodyPr wrap="none" rtlCol="0">
            <a:spAutoFit/>
          </a:bodyPr>
          <a:lstStyle/>
          <a:p>
            <a:r>
              <a:rPr lang="en-US" sz="4000" dirty="0">
                <a:solidFill>
                  <a:srgbClr val="0070C0"/>
                </a:solidFill>
              </a:rPr>
              <a:t>Where are named entities useful?</a:t>
            </a:r>
          </a:p>
        </p:txBody>
      </p:sp>
    </p:spTree>
    <p:extLst>
      <p:ext uri="{BB962C8B-B14F-4D97-AF65-F5344CB8AC3E}">
        <p14:creationId xmlns:p14="http://schemas.microsoft.com/office/powerpoint/2010/main" val="3773566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F9F23-D43F-4B18-33D6-48E5907E6DC7}"/>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id="{C232F997-93CA-85A9-C378-95852040A182}"/>
              </a:ext>
            </a:extLst>
          </p:cNvPr>
          <p:cNvSpPr>
            <a:spLocks noGrp="1"/>
          </p:cNvSpPr>
          <p:nvPr>
            <p:ph idx="1"/>
          </p:nvPr>
        </p:nvSpPr>
        <p:spPr/>
        <p:txBody>
          <a:bodyPr/>
          <a:lstStyle/>
          <a:p>
            <a:r>
              <a:rPr lang="en-US" b="0" i="0" u="none" strike="noStrike" dirty="0">
                <a:solidFill>
                  <a:srgbClr val="000000"/>
                </a:solidFill>
                <a:effectLst/>
                <a:latin typeface="-apple-system"/>
              </a:rPr>
              <a:t>Do you know what an LSTM </a:t>
            </a:r>
            <a:r>
              <a:rPr lang="en-US" dirty="0">
                <a:solidFill>
                  <a:srgbClr val="000000"/>
                </a:solidFill>
                <a:latin typeface="-apple-system"/>
              </a:rPr>
              <a:t>is? And acceptor, </a:t>
            </a:r>
            <a:r>
              <a:rPr lang="en-US" b="0" i="0" u="none" strike="noStrike" dirty="0">
                <a:solidFill>
                  <a:srgbClr val="000000"/>
                </a:solidFill>
                <a:effectLst/>
                <a:latin typeface="-apple-system"/>
              </a:rPr>
              <a:t>transducer, encoder-decoder using RNNs?</a:t>
            </a:r>
          </a:p>
          <a:p>
            <a:r>
              <a:rPr lang="en-US" dirty="0">
                <a:solidFill>
                  <a:srgbClr val="000000"/>
                </a:solidFill>
                <a:latin typeface="-apple-system"/>
              </a:rPr>
              <a:t>Do you know the transformer architecture?</a:t>
            </a:r>
            <a:endParaRPr lang="en-US" dirty="0"/>
          </a:p>
        </p:txBody>
      </p:sp>
      <p:sp>
        <p:nvSpPr>
          <p:cNvPr id="4" name="Slide Number Placeholder 3">
            <a:extLst>
              <a:ext uri="{FF2B5EF4-FFF2-40B4-BE49-F238E27FC236}">
                <a16:creationId xmlns:a16="http://schemas.microsoft.com/office/drawing/2014/main" id="{CFA99F66-2139-0D50-5AD7-9D4F4265C35A}"/>
              </a:ext>
            </a:extLst>
          </p:cNvPr>
          <p:cNvSpPr>
            <a:spLocks noGrp="1"/>
          </p:cNvSpPr>
          <p:nvPr>
            <p:ph type="sldNum" sz="quarter" idx="12"/>
          </p:nvPr>
        </p:nvSpPr>
        <p:spPr/>
        <p:txBody>
          <a:bodyPr/>
          <a:lstStyle/>
          <a:p>
            <a:fld id="{FF5157AA-4A4D-2C48-B0F6-C526C028AE97}" type="slidenum">
              <a:rPr lang="en-US" smtClean="0"/>
              <a:t>2</a:t>
            </a:fld>
            <a:endParaRPr lang="en-US"/>
          </a:p>
        </p:txBody>
      </p:sp>
    </p:spTree>
    <p:extLst>
      <p:ext uri="{BB962C8B-B14F-4D97-AF65-F5344CB8AC3E}">
        <p14:creationId xmlns:p14="http://schemas.microsoft.com/office/powerpoint/2010/main" val="1948188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FC711-D0BD-9160-EA31-D842ECC16F20}"/>
              </a:ext>
            </a:extLst>
          </p:cNvPr>
          <p:cNvSpPr>
            <a:spLocks noGrp="1"/>
          </p:cNvSpPr>
          <p:nvPr>
            <p:ph type="title"/>
          </p:nvPr>
        </p:nvSpPr>
        <p:spPr/>
        <p:txBody>
          <a:bodyPr/>
          <a:lstStyle/>
          <a:p>
            <a:r>
              <a:rPr lang="en-US" dirty="0"/>
              <a:t>Named entity (NE) labels</a:t>
            </a:r>
          </a:p>
        </p:txBody>
      </p:sp>
      <p:sp>
        <p:nvSpPr>
          <p:cNvPr id="4" name="Content Placeholder 3">
            <a:extLst>
              <a:ext uri="{FF2B5EF4-FFF2-40B4-BE49-F238E27FC236}">
                <a16:creationId xmlns:a16="http://schemas.microsoft.com/office/drawing/2014/main" id="{790BC9A5-9C09-7EAB-4344-5E647D394245}"/>
              </a:ext>
            </a:extLst>
          </p:cNvPr>
          <p:cNvSpPr>
            <a:spLocks noGrp="1"/>
          </p:cNvSpPr>
          <p:nvPr>
            <p:ph idx="1"/>
          </p:nvPr>
        </p:nvSpPr>
        <p:spPr/>
        <p:txBody>
          <a:bodyPr>
            <a:normAutofit lnSpcReduction="10000"/>
          </a:bodyPr>
          <a:lstStyle/>
          <a:p>
            <a:r>
              <a:rPr lang="en-US" dirty="0" err="1"/>
              <a:t>CoNLL</a:t>
            </a:r>
            <a:r>
              <a:rPr lang="en-US" dirty="0"/>
              <a:t> 2003 uses 4 labels: person, location, organization, miscellaneous (nationalities, works of art, fictitious characters)</a:t>
            </a:r>
          </a:p>
          <a:p>
            <a:r>
              <a:rPr lang="en-US" dirty="0"/>
              <a:t>Stanford </a:t>
            </a:r>
            <a:r>
              <a:rPr lang="en-US" dirty="0" err="1"/>
              <a:t>CoreNLP</a:t>
            </a:r>
            <a:r>
              <a:rPr lang="en-US" dirty="0"/>
              <a:t> adds numeric entities: dates, times of day, percentages, and monetary values</a:t>
            </a:r>
          </a:p>
          <a:p>
            <a:r>
              <a:rPr lang="en-US" dirty="0"/>
              <a:t>FIGER uses a taxonomy of 112 fine-grained types</a:t>
            </a:r>
          </a:p>
          <a:p>
            <a:pPr lvl="1"/>
            <a:r>
              <a:rPr lang="en-US" dirty="0"/>
              <a:t>Locations split into cities, counties, countries, etc.</a:t>
            </a:r>
          </a:p>
        </p:txBody>
      </p:sp>
      <p:sp>
        <p:nvSpPr>
          <p:cNvPr id="3" name="Slide Number Placeholder 2">
            <a:extLst>
              <a:ext uri="{FF2B5EF4-FFF2-40B4-BE49-F238E27FC236}">
                <a16:creationId xmlns:a16="http://schemas.microsoft.com/office/drawing/2014/main" id="{417F0CD4-D37E-4777-12FF-CC88EB4C7FA6}"/>
              </a:ext>
            </a:extLst>
          </p:cNvPr>
          <p:cNvSpPr>
            <a:spLocks noGrp="1"/>
          </p:cNvSpPr>
          <p:nvPr>
            <p:ph type="sldNum" sz="quarter" idx="12"/>
          </p:nvPr>
        </p:nvSpPr>
        <p:spPr/>
        <p:txBody>
          <a:bodyPr/>
          <a:lstStyle/>
          <a:p>
            <a:fld id="{FF5157AA-4A4D-2C48-B0F6-C526C028AE97}" type="slidenum">
              <a:rPr lang="en-US" smtClean="0"/>
              <a:t>20</a:t>
            </a:fld>
            <a:endParaRPr lang="en-US"/>
          </a:p>
        </p:txBody>
      </p:sp>
    </p:spTree>
    <p:extLst>
      <p:ext uri="{BB962C8B-B14F-4D97-AF65-F5344CB8AC3E}">
        <p14:creationId xmlns:p14="http://schemas.microsoft.com/office/powerpoint/2010/main" val="10964664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4A44F-1B91-8C29-C0D5-BA366DA5B000}"/>
              </a:ext>
            </a:extLst>
          </p:cNvPr>
          <p:cNvSpPr>
            <a:spLocks noGrp="1"/>
          </p:cNvSpPr>
          <p:nvPr>
            <p:ph type="title"/>
          </p:nvPr>
        </p:nvSpPr>
        <p:spPr/>
        <p:txBody>
          <a:bodyPr/>
          <a:lstStyle/>
          <a:p>
            <a:r>
              <a:rPr lang="en-US" dirty="0"/>
              <a:t>NER vs. POS tagging</a:t>
            </a:r>
          </a:p>
        </p:txBody>
      </p:sp>
      <p:sp>
        <p:nvSpPr>
          <p:cNvPr id="3" name="Content Placeholder 2">
            <a:extLst>
              <a:ext uri="{FF2B5EF4-FFF2-40B4-BE49-F238E27FC236}">
                <a16:creationId xmlns:a16="http://schemas.microsoft.com/office/drawing/2014/main" id="{5A3B70F7-D9B9-0451-581C-57AB162CCEA4}"/>
              </a:ext>
            </a:extLst>
          </p:cNvPr>
          <p:cNvSpPr>
            <a:spLocks noGrp="1"/>
          </p:cNvSpPr>
          <p:nvPr>
            <p:ph idx="1"/>
          </p:nvPr>
        </p:nvSpPr>
        <p:spPr/>
        <p:txBody>
          <a:bodyPr/>
          <a:lstStyle/>
          <a:p>
            <a:r>
              <a:rPr lang="en-US" dirty="0"/>
              <a:t>Both use similar transducer architectures, but</a:t>
            </a:r>
          </a:p>
          <a:p>
            <a:r>
              <a:rPr lang="en-US" dirty="0"/>
              <a:t>Named entities are multi-word phrases, which introduce a couple of differences</a:t>
            </a:r>
          </a:p>
          <a:p>
            <a:pPr lvl="1"/>
            <a:r>
              <a:rPr lang="en-US" dirty="0"/>
              <a:t>CRF layer more common</a:t>
            </a:r>
          </a:p>
          <a:p>
            <a:pPr lvl="1"/>
            <a:r>
              <a:rPr lang="en-US" dirty="0"/>
              <a:t>Different annotation schema (next slide)</a:t>
            </a:r>
          </a:p>
        </p:txBody>
      </p:sp>
      <p:sp>
        <p:nvSpPr>
          <p:cNvPr id="4" name="Slide Number Placeholder 3">
            <a:extLst>
              <a:ext uri="{FF2B5EF4-FFF2-40B4-BE49-F238E27FC236}">
                <a16:creationId xmlns:a16="http://schemas.microsoft.com/office/drawing/2014/main" id="{3E1189DC-66D0-3512-20AF-DFDD955AB0C4}"/>
              </a:ext>
            </a:extLst>
          </p:cNvPr>
          <p:cNvSpPr>
            <a:spLocks noGrp="1"/>
          </p:cNvSpPr>
          <p:nvPr>
            <p:ph type="sldNum" sz="quarter" idx="12"/>
          </p:nvPr>
        </p:nvSpPr>
        <p:spPr/>
        <p:txBody>
          <a:bodyPr/>
          <a:lstStyle/>
          <a:p>
            <a:fld id="{FF5157AA-4A4D-2C48-B0F6-C526C028AE97}" type="slidenum">
              <a:rPr lang="en-US" smtClean="0"/>
              <a:t>21</a:t>
            </a:fld>
            <a:endParaRPr lang="en-US"/>
          </a:p>
        </p:txBody>
      </p:sp>
    </p:spTree>
    <p:extLst>
      <p:ext uri="{BB962C8B-B14F-4D97-AF65-F5344CB8AC3E}">
        <p14:creationId xmlns:p14="http://schemas.microsoft.com/office/powerpoint/2010/main" val="35956470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C85D7-41DA-ADC1-8E62-B5C11ABFAFEB}"/>
              </a:ext>
            </a:extLst>
          </p:cNvPr>
          <p:cNvSpPr>
            <a:spLocks noGrp="1"/>
          </p:cNvSpPr>
          <p:nvPr>
            <p:ph type="title"/>
          </p:nvPr>
        </p:nvSpPr>
        <p:spPr/>
        <p:txBody>
          <a:bodyPr/>
          <a:lstStyle/>
          <a:p>
            <a:r>
              <a:rPr lang="en-US" dirty="0"/>
              <a:t>NER annotation schemas</a:t>
            </a:r>
          </a:p>
        </p:txBody>
      </p:sp>
      <p:sp>
        <p:nvSpPr>
          <p:cNvPr id="4" name="Slide Number Placeholder 3">
            <a:extLst>
              <a:ext uri="{FF2B5EF4-FFF2-40B4-BE49-F238E27FC236}">
                <a16:creationId xmlns:a16="http://schemas.microsoft.com/office/drawing/2014/main" id="{29D05D42-15BC-CF7D-3EF7-CBA889C8BD88}"/>
              </a:ext>
            </a:extLst>
          </p:cNvPr>
          <p:cNvSpPr>
            <a:spLocks noGrp="1"/>
          </p:cNvSpPr>
          <p:nvPr>
            <p:ph type="sldNum" sz="quarter" idx="12"/>
          </p:nvPr>
        </p:nvSpPr>
        <p:spPr/>
        <p:txBody>
          <a:bodyPr/>
          <a:lstStyle/>
          <a:p>
            <a:fld id="{FF5157AA-4A4D-2C48-B0F6-C526C028AE97}" type="slidenum">
              <a:rPr lang="en-US" smtClean="0"/>
              <a:t>22</a:t>
            </a:fld>
            <a:endParaRPr lang="en-US"/>
          </a:p>
        </p:txBody>
      </p:sp>
      <p:pic>
        <p:nvPicPr>
          <p:cNvPr id="6" name="Picture 5" descr="A table with text on it&#10;&#10;Description automatically generated">
            <a:extLst>
              <a:ext uri="{FF2B5EF4-FFF2-40B4-BE49-F238E27FC236}">
                <a16:creationId xmlns:a16="http://schemas.microsoft.com/office/drawing/2014/main" id="{08B94C02-B6AC-5920-2C81-9BBDC4B7D48A}"/>
              </a:ext>
            </a:extLst>
          </p:cNvPr>
          <p:cNvPicPr>
            <a:picLocks noChangeAspect="1"/>
          </p:cNvPicPr>
          <p:nvPr/>
        </p:nvPicPr>
        <p:blipFill>
          <a:blip r:embed="rId2"/>
          <a:stretch>
            <a:fillRect/>
          </a:stretch>
        </p:blipFill>
        <p:spPr>
          <a:xfrm>
            <a:off x="685800" y="1613682"/>
            <a:ext cx="7772400" cy="4335486"/>
          </a:xfrm>
          <a:prstGeom prst="rect">
            <a:avLst/>
          </a:prstGeom>
        </p:spPr>
      </p:pic>
      <p:sp>
        <p:nvSpPr>
          <p:cNvPr id="3" name="Rounded Rectangular Callout 2">
            <a:extLst>
              <a:ext uri="{FF2B5EF4-FFF2-40B4-BE49-F238E27FC236}">
                <a16:creationId xmlns:a16="http://schemas.microsoft.com/office/drawing/2014/main" id="{4CCD03B4-09B5-A60C-DB1B-3A89CB1F478B}"/>
              </a:ext>
            </a:extLst>
          </p:cNvPr>
          <p:cNvSpPr/>
          <p:nvPr/>
        </p:nvSpPr>
        <p:spPr>
          <a:xfrm>
            <a:off x="457200" y="5301871"/>
            <a:ext cx="2630468" cy="1294594"/>
          </a:xfrm>
          <a:prstGeom prst="wedgeRoundRectCallout">
            <a:avLst>
              <a:gd name="adj1" fmla="val 87927"/>
              <a:gd name="adj2" fmla="val -154328"/>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rgbClr val="0070C0"/>
                </a:solidFill>
              </a:rPr>
              <a:t>What are the advantages and disadvantages of the IO notation?</a:t>
            </a:r>
          </a:p>
        </p:txBody>
      </p:sp>
      <p:sp>
        <p:nvSpPr>
          <p:cNvPr id="5" name="Rounded Rectangular Callout 4">
            <a:extLst>
              <a:ext uri="{FF2B5EF4-FFF2-40B4-BE49-F238E27FC236}">
                <a16:creationId xmlns:a16="http://schemas.microsoft.com/office/drawing/2014/main" id="{064DB350-F991-CC87-DE97-812D8F479198}"/>
              </a:ext>
            </a:extLst>
          </p:cNvPr>
          <p:cNvSpPr/>
          <p:nvPr/>
        </p:nvSpPr>
        <p:spPr>
          <a:xfrm>
            <a:off x="3256766" y="5303569"/>
            <a:ext cx="2630468" cy="1294594"/>
          </a:xfrm>
          <a:prstGeom prst="wedgeRoundRectCallout">
            <a:avLst>
              <a:gd name="adj1" fmla="val 57207"/>
              <a:gd name="adj2" fmla="val -153507"/>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rgbClr val="0070C0"/>
                </a:solidFill>
              </a:rPr>
              <a:t>What are the advantages and disadvantages of the BILOU notation?</a:t>
            </a:r>
          </a:p>
        </p:txBody>
      </p:sp>
    </p:spTree>
    <p:extLst>
      <p:ext uri="{BB962C8B-B14F-4D97-AF65-F5344CB8AC3E}">
        <p14:creationId xmlns:p14="http://schemas.microsoft.com/office/powerpoint/2010/main" val="563666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5EC96B-A8FF-85EF-0950-030748ECB073}"/>
              </a:ext>
            </a:extLst>
          </p:cNvPr>
          <p:cNvSpPr>
            <a:spLocks noGrp="1"/>
          </p:cNvSpPr>
          <p:nvPr>
            <p:ph type="title"/>
          </p:nvPr>
        </p:nvSpPr>
        <p:spPr/>
        <p:txBody>
          <a:bodyPr/>
          <a:lstStyle/>
          <a:p>
            <a:r>
              <a:rPr lang="en-US" dirty="0"/>
              <a:t>Dependency parsing</a:t>
            </a:r>
          </a:p>
        </p:txBody>
      </p:sp>
      <p:sp>
        <p:nvSpPr>
          <p:cNvPr id="5" name="Text Placeholder 4">
            <a:extLst>
              <a:ext uri="{FF2B5EF4-FFF2-40B4-BE49-F238E27FC236}">
                <a16:creationId xmlns:a16="http://schemas.microsoft.com/office/drawing/2014/main" id="{43130AE7-E7BC-39E5-026F-6BE7127F0274}"/>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045A3010-6A3B-CA64-B3B0-2277BF26B2ED}"/>
              </a:ext>
            </a:extLst>
          </p:cNvPr>
          <p:cNvSpPr>
            <a:spLocks noGrp="1"/>
          </p:cNvSpPr>
          <p:nvPr>
            <p:ph type="sldNum" sz="quarter" idx="12"/>
          </p:nvPr>
        </p:nvSpPr>
        <p:spPr/>
        <p:txBody>
          <a:bodyPr/>
          <a:lstStyle/>
          <a:p>
            <a:fld id="{FF5157AA-4A4D-2C48-B0F6-C526C028AE97}" type="slidenum">
              <a:rPr lang="en-US" smtClean="0"/>
              <a:t>23</a:t>
            </a:fld>
            <a:endParaRPr lang="en-US"/>
          </a:p>
        </p:txBody>
      </p:sp>
    </p:spTree>
    <p:extLst>
      <p:ext uri="{BB962C8B-B14F-4D97-AF65-F5344CB8AC3E}">
        <p14:creationId xmlns:p14="http://schemas.microsoft.com/office/powerpoint/2010/main" val="29091927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C1D6A7-9738-5693-4D87-60BF734D5E61}"/>
              </a:ext>
            </a:extLst>
          </p:cNvPr>
          <p:cNvSpPr>
            <a:spLocks noGrp="1"/>
          </p:cNvSpPr>
          <p:nvPr>
            <p:ph type="title"/>
          </p:nvPr>
        </p:nvSpPr>
        <p:spPr/>
        <p:txBody>
          <a:bodyPr/>
          <a:lstStyle/>
          <a:p>
            <a:r>
              <a:rPr lang="en-US" dirty="0"/>
              <a:t>Example of universal dependencies</a:t>
            </a:r>
          </a:p>
        </p:txBody>
      </p:sp>
      <p:sp>
        <p:nvSpPr>
          <p:cNvPr id="4" name="Slide Number Placeholder 3">
            <a:extLst>
              <a:ext uri="{FF2B5EF4-FFF2-40B4-BE49-F238E27FC236}">
                <a16:creationId xmlns:a16="http://schemas.microsoft.com/office/drawing/2014/main" id="{255BBC96-1B8B-9849-0073-2FFC7A2BFBA3}"/>
              </a:ext>
            </a:extLst>
          </p:cNvPr>
          <p:cNvSpPr>
            <a:spLocks noGrp="1"/>
          </p:cNvSpPr>
          <p:nvPr>
            <p:ph type="sldNum" sz="quarter" idx="12"/>
          </p:nvPr>
        </p:nvSpPr>
        <p:spPr/>
        <p:txBody>
          <a:bodyPr/>
          <a:lstStyle/>
          <a:p>
            <a:fld id="{FF5157AA-4A4D-2C48-B0F6-C526C028AE97}" type="slidenum">
              <a:rPr lang="en-US" smtClean="0"/>
              <a:t>24</a:t>
            </a:fld>
            <a:endParaRPr lang="en-US"/>
          </a:p>
        </p:txBody>
      </p:sp>
      <p:pic>
        <p:nvPicPr>
          <p:cNvPr id="7" name="Picture 6" descr="A diagram of a diagram&#10;&#10;Description automatically generated with medium confidence">
            <a:extLst>
              <a:ext uri="{FF2B5EF4-FFF2-40B4-BE49-F238E27FC236}">
                <a16:creationId xmlns:a16="http://schemas.microsoft.com/office/drawing/2014/main" id="{6C57AE3A-8226-0820-2C2F-90420B3FF25B}"/>
              </a:ext>
            </a:extLst>
          </p:cNvPr>
          <p:cNvPicPr>
            <a:picLocks noChangeAspect="1"/>
          </p:cNvPicPr>
          <p:nvPr/>
        </p:nvPicPr>
        <p:blipFill>
          <a:blip r:embed="rId2"/>
          <a:stretch>
            <a:fillRect/>
          </a:stretch>
        </p:blipFill>
        <p:spPr>
          <a:xfrm>
            <a:off x="685800" y="1624074"/>
            <a:ext cx="7772400" cy="2986560"/>
          </a:xfrm>
          <a:prstGeom prst="rect">
            <a:avLst/>
          </a:prstGeom>
        </p:spPr>
      </p:pic>
    </p:spTree>
    <p:extLst>
      <p:ext uri="{BB962C8B-B14F-4D97-AF65-F5344CB8AC3E}">
        <p14:creationId xmlns:p14="http://schemas.microsoft.com/office/powerpoint/2010/main" val="2826634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DE9E7-3161-9B45-D8E0-E2BF3855F569}"/>
              </a:ext>
            </a:extLst>
          </p:cNvPr>
          <p:cNvSpPr>
            <a:spLocks noGrp="1"/>
          </p:cNvSpPr>
          <p:nvPr>
            <p:ph type="title"/>
          </p:nvPr>
        </p:nvSpPr>
        <p:spPr/>
        <p:txBody>
          <a:bodyPr/>
          <a:lstStyle/>
          <a:p>
            <a:r>
              <a:rPr lang="en-US" dirty="0"/>
              <a:t>Some universal dependency types</a:t>
            </a:r>
          </a:p>
        </p:txBody>
      </p:sp>
      <p:sp>
        <p:nvSpPr>
          <p:cNvPr id="3" name="Slide Number Placeholder 2">
            <a:extLst>
              <a:ext uri="{FF2B5EF4-FFF2-40B4-BE49-F238E27FC236}">
                <a16:creationId xmlns:a16="http://schemas.microsoft.com/office/drawing/2014/main" id="{964A0192-60A0-0B48-3D4A-879B13699E75}"/>
              </a:ext>
            </a:extLst>
          </p:cNvPr>
          <p:cNvSpPr>
            <a:spLocks noGrp="1"/>
          </p:cNvSpPr>
          <p:nvPr>
            <p:ph type="sldNum" sz="quarter" idx="12"/>
          </p:nvPr>
        </p:nvSpPr>
        <p:spPr/>
        <p:txBody>
          <a:bodyPr/>
          <a:lstStyle/>
          <a:p>
            <a:fld id="{FF5157AA-4A4D-2C48-B0F6-C526C028AE97}" type="slidenum">
              <a:rPr lang="en-US" smtClean="0"/>
              <a:t>25</a:t>
            </a:fld>
            <a:endParaRPr lang="en-US"/>
          </a:p>
        </p:txBody>
      </p:sp>
      <p:pic>
        <p:nvPicPr>
          <p:cNvPr id="5" name="Picture 4" descr="A table of text with black text&#10;&#10;Description automatically generated with medium confidence">
            <a:extLst>
              <a:ext uri="{FF2B5EF4-FFF2-40B4-BE49-F238E27FC236}">
                <a16:creationId xmlns:a16="http://schemas.microsoft.com/office/drawing/2014/main" id="{31195A93-981E-804F-4855-D9B69830827B}"/>
              </a:ext>
            </a:extLst>
          </p:cNvPr>
          <p:cNvPicPr>
            <a:picLocks noChangeAspect="1"/>
          </p:cNvPicPr>
          <p:nvPr/>
        </p:nvPicPr>
        <p:blipFill>
          <a:blip r:embed="rId2"/>
          <a:stretch>
            <a:fillRect/>
          </a:stretch>
        </p:blipFill>
        <p:spPr>
          <a:xfrm>
            <a:off x="1588234" y="1424652"/>
            <a:ext cx="5967532" cy="5114260"/>
          </a:xfrm>
          <a:prstGeom prst="rect">
            <a:avLst/>
          </a:prstGeom>
        </p:spPr>
      </p:pic>
    </p:spTree>
    <p:extLst>
      <p:ext uri="{BB962C8B-B14F-4D97-AF65-F5344CB8AC3E}">
        <p14:creationId xmlns:p14="http://schemas.microsoft.com/office/powerpoint/2010/main" val="5306657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45EBA2B-0002-D049-05B7-FB928775E2FE}"/>
              </a:ext>
            </a:extLst>
          </p:cNvPr>
          <p:cNvSpPr>
            <a:spLocks noGrp="1"/>
          </p:cNvSpPr>
          <p:nvPr>
            <p:ph type="sldNum" sz="quarter" idx="12"/>
          </p:nvPr>
        </p:nvSpPr>
        <p:spPr/>
        <p:txBody>
          <a:bodyPr/>
          <a:lstStyle/>
          <a:p>
            <a:fld id="{FF5157AA-4A4D-2C48-B0F6-C526C028AE97}" type="slidenum">
              <a:rPr lang="en-US" smtClean="0"/>
              <a:t>26</a:t>
            </a:fld>
            <a:endParaRPr lang="en-US"/>
          </a:p>
        </p:txBody>
      </p:sp>
      <p:sp>
        <p:nvSpPr>
          <p:cNvPr id="4" name="TextBox 3">
            <a:extLst>
              <a:ext uri="{FF2B5EF4-FFF2-40B4-BE49-F238E27FC236}">
                <a16:creationId xmlns:a16="http://schemas.microsoft.com/office/drawing/2014/main" id="{3A782D67-1AF4-7536-1449-C3DF4E3DD60A}"/>
              </a:ext>
            </a:extLst>
          </p:cNvPr>
          <p:cNvSpPr txBox="1"/>
          <p:nvPr/>
        </p:nvSpPr>
        <p:spPr>
          <a:xfrm>
            <a:off x="536696" y="2489136"/>
            <a:ext cx="8070607" cy="646331"/>
          </a:xfrm>
          <a:prstGeom prst="rect">
            <a:avLst/>
          </a:prstGeom>
          <a:noFill/>
        </p:spPr>
        <p:txBody>
          <a:bodyPr wrap="none" rtlCol="0">
            <a:spAutoFit/>
          </a:bodyPr>
          <a:lstStyle/>
          <a:p>
            <a:r>
              <a:rPr lang="en-US" sz="3600" dirty="0">
                <a:solidFill>
                  <a:srgbClr val="0070C0"/>
                </a:solidFill>
              </a:rPr>
              <a:t>Where are syntactic dependencies useful?</a:t>
            </a:r>
          </a:p>
        </p:txBody>
      </p:sp>
    </p:spTree>
    <p:extLst>
      <p:ext uri="{BB962C8B-B14F-4D97-AF65-F5344CB8AC3E}">
        <p14:creationId xmlns:p14="http://schemas.microsoft.com/office/powerpoint/2010/main" val="31126965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8D3AF-5CE6-7E6E-5092-3E30E813414C}"/>
              </a:ext>
            </a:extLst>
          </p:cNvPr>
          <p:cNvSpPr>
            <a:spLocks noGrp="1"/>
          </p:cNvSpPr>
          <p:nvPr>
            <p:ph type="title"/>
          </p:nvPr>
        </p:nvSpPr>
        <p:spPr/>
        <p:txBody>
          <a:bodyPr>
            <a:normAutofit fontScale="90000"/>
          </a:bodyPr>
          <a:lstStyle/>
          <a:p>
            <a:r>
              <a:rPr lang="en-US" dirty="0"/>
              <a:t>Properties of syntactic dependencies</a:t>
            </a:r>
          </a:p>
        </p:txBody>
      </p:sp>
      <p:sp>
        <p:nvSpPr>
          <p:cNvPr id="4" name="Content Placeholder 3">
            <a:extLst>
              <a:ext uri="{FF2B5EF4-FFF2-40B4-BE49-F238E27FC236}">
                <a16:creationId xmlns:a16="http://schemas.microsoft.com/office/drawing/2014/main" id="{69DEAF3F-C767-9703-B687-9F50DBBAF43E}"/>
              </a:ext>
            </a:extLst>
          </p:cNvPr>
          <p:cNvSpPr>
            <a:spLocks noGrp="1"/>
          </p:cNvSpPr>
          <p:nvPr>
            <p:ph idx="1"/>
          </p:nvPr>
        </p:nvSpPr>
        <p:spPr/>
        <p:txBody>
          <a:bodyPr>
            <a:normAutofit fontScale="85000" lnSpcReduction="20000"/>
          </a:bodyPr>
          <a:lstStyle/>
          <a:p>
            <a:r>
              <a:rPr lang="en-US" i="1" dirty="0"/>
              <a:t>Binary</a:t>
            </a:r>
            <a:r>
              <a:rPr lang="en-US" dirty="0"/>
              <a:t> relations between a dominant word (commonly called </a:t>
            </a:r>
            <a:r>
              <a:rPr lang="en-US" i="1" dirty="0"/>
              <a:t>head</a:t>
            </a:r>
            <a:r>
              <a:rPr lang="en-US" dirty="0"/>
              <a:t>) and another word that immediately depends on it (known as </a:t>
            </a:r>
            <a:r>
              <a:rPr lang="en-US" i="1" dirty="0"/>
              <a:t>modifier</a:t>
            </a:r>
            <a:r>
              <a:rPr lang="en-US" dirty="0"/>
              <a:t>). To capture the fact that one word dominates the other, these relations are directed from the head to the modifier.</a:t>
            </a:r>
          </a:p>
          <a:p>
            <a:r>
              <a:rPr lang="en-US" dirty="0"/>
              <a:t>These relations are labeled with the syntactic function they capture. For example, the relation between gave and book is labeled </a:t>
            </a:r>
            <a:r>
              <a:rPr lang="en-US" i="1" dirty="0"/>
              <a:t>obj</a:t>
            </a:r>
            <a:r>
              <a:rPr lang="en-US" dirty="0"/>
              <a:t> to indicate that the noun serves as the object of the verb.</a:t>
            </a:r>
          </a:p>
          <a:p>
            <a:r>
              <a:rPr lang="en-US" dirty="0"/>
              <a:t>Most datasets annotate the syntactic structures of sentences as dependency </a:t>
            </a:r>
            <a:r>
              <a:rPr lang="en-US" i="1" dirty="0"/>
              <a:t>trees</a:t>
            </a:r>
            <a:r>
              <a:rPr lang="en-US" dirty="0"/>
              <a:t>. This means that </a:t>
            </a:r>
            <a:r>
              <a:rPr lang="en-US" i="1" dirty="0"/>
              <a:t>each word has exactly one head</a:t>
            </a:r>
            <a:r>
              <a:rPr lang="en-US" dirty="0"/>
              <a:t>.</a:t>
            </a:r>
          </a:p>
        </p:txBody>
      </p:sp>
      <p:sp>
        <p:nvSpPr>
          <p:cNvPr id="3" name="Slide Number Placeholder 2">
            <a:extLst>
              <a:ext uri="{FF2B5EF4-FFF2-40B4-BE49-F238E27FC236}">
                <a16:creationId xmlns:a16="http://schemas.microsoft.com/office/drawing/2014/main" id="{FE51AF33-18C0-EE57-AA9A-3672E23297AE}"/>
              </a:ext>
            </a:extLst>
          </p:cNvPr>
          <p:cNvSpPr>
            <a:spLocks noGrp="1"/>
          </p:cNvSpPr>
          <p:nvPr>
            <p:ph type="sldNum" sz="quarter" idx="12"/>
          </p:nvPr>
        </p:nvSpPr>
        <p:spPr/>
        <p:txBody>
          <a:bodyPr/>
          <a:lstStyle/>
          <a:p>
            <a:fld id="{FF5157AA-4A4D-2C48-B0F6-C526C028AE97}" type="slidenum">
              <a:rPr lang="en-US" smtClean="0"/>
              <a:t>27</a:t>
            </a:fld>
            <a:endParaRPr lang="en-US"/>
          </a:p>
        </p:txBody>
      </p:sp>
    </p:spTree>
    <p:extLst>
      <p:ext uri="{BB962C8B-B14F-4D97-AF65-F5344CB8AC3E}">
        <p14:creationId xmlns:p14="http://schemas.microsoft.com/office/powerpoint/2010/main" val="4089548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1BD50-4752-10B6-28AB-A3B10A58C1B8}"/>
              </a:ext>
            </a:extLst>
          </p:cNvPr>
          <p:cNvSpPr>
            <a:spLocks noGrp="1"/>
          </p:cNvSpPr>
          <p:nvPr>
            <p:ph type="title"/>
          </p:nvPr>
        </p:nvSpPr>
        <p:spPr/>
        <p:txBody>
          <a:bodyPr>
            <a:normAutofit fontScale="90000"/>
          </a:bodyPr>
          <a:lstStyle/>
          <a:p>
            <a:r>
              <a:rPr lang="en-US" dirty="0"/>
              <a:t>Dependency parsing as sequence modeling</a:t>
            </a:r>
          </a:p>
        </p:txBody>
      </p:sp>
      <p:sp>
        <p:nvSpPr>
          <p:cNvPr id="4" name="Slide Number Placeholder 3">
            <a:extLst>
              <a:ext uri="{FF2B5EF4-FFF2-40B4-BE49-F238E27FC236}">
                <a16:creationId xmlns:a16="http://schemas.microsoft.com/office/drawing/2014/main" id="{BF087F6D-7420-5BA8-8E0D-62E554D64D30}"/>
              </a:ext>
            </a:extLst>
          </p:cNvPr>
          <p:cNvSpPr>
            <a:spLocks noGrp="1"/>
          </p:cNvSpPr>
          <p:nvPr>
            <p:ph type="sldNum" sz="quarter" idx="12"/>
          </p:nvPr>
        </p:nvSpPr>
        <p:spPr/>
        <p:txBody>
          <a:bodyPr/>
          <a:lstStyle/>
          <a:p>
            <a:fld id="{FF5157AA-4A4D-2C48-B0F6-C526C028AE97}" type="slidenum">
              <a:rPr lang="en-US" smtClean="0"/>
              <a:t>28</a:t>
            </a:fld>
            <a:endParaRPr lang="en-US"/>
          </a:p>
        </p:txBody>
      </p:sp>
      <p:pic>
        <p:nvPicPr>
          <p:cNvPr id="6" name="Picture 5" descr="A diagram of a diagram&#10;&#10;Description automatically generated">
            <a:extLst>
              <a:ext uri="{FF2B5EF4-FFF2-40B4-BE49-F238E27FC236}">
                <a16:creationId xmlns:a16="http://schemas.microsoft.com/office/drawing/2014/main" id="{288F7CEB-7F78-6E0D-731E-0ADDC919F5C8}"/>
              </a:ext>
            </a:extLst>
          </p:cNvPr>
          <p:cNvPicPr>
            <a:picLocks noChangeAspect="1"/>
          </p:cNvPicPr>
          <p:nvPr/>
        </p:nvPicPr>
        <p:blipFill>
          <a:blip r:embed="rId2"/>
          <a:stretch>
            <a:fillRect/>
          </a:stretch>
        </p:blipFill>
        <p:spPr>
          <a:xfrm>
            <a:off x="1763537" y="1667670"/>
            <a:ext cx="6923263" cy="4215772"/>
          </a:xfrm>
          <a:prstGeom prst="rect">
            <a:avLst/>
          </a:prstGeom>
        </p:spPr>
      </p:pic>
      <p:sp>
        <p:nvSpPr>
          <p:cNvPr id="7" name="Rounded Rectangular Callout 6">
            <a:extLst>
              <a:ext uri="{FF2B5EF4-FFF2-40B4-BE49-F238E27FC236}">
                <a16:creationId xmlns:a16="http://schemas.microsoft.com/office/drawing/2014/main" id="{4BA0262C-D724-5EF7-1BE7-6B2C4286B99B}"/>
              </a:ext>
            </a:extLst>
          </p:cNvPr>
          <p:cNvSpPr/>
          <p:nvPr/>
        </p:nvSpPr>
        <p:spPr>
          <a:xfrm>
            <a:off x="372979" y="4399458"/>
            <a:ext cx="1227221" cy="612648"/>
          </a:xfrm>
          <a:prstGeom prst="wedgeRoundRectCallout">
            <a:avLst>
              <a:gd name="adj1" fmla="val 77162"/>
              <a:gd name="adj2" fmla="val 11694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Virtual token</a:t>
            </a:r>
          </a:p>
        </p:txBody>
      </p:sp>
      <p:sp>
        <p:nvSpPr>
          <p:cNvPr id="8" name="Rounded Rectangular Callout 7">
            <a:extLst>
              <a:ext uri="{FF2B5EF4-FFF2-40B4-BE49-F238E27FC236}">
                <a16:creationId xmlns:a16="http://schemas.microsoft.com/office/drawing/2014/main" id="{30503197-1810-9A5D-A53A-B35255B9BBF0}"/>
              </a:ext>
            </a:extLst>
          </p:cNvPr>
          <p:cNvSpPr/>
          <p:nvPr/>
        </p:nvSpPr>
        <p:spPr>
          <a:xfrm>
            <a:off x="96252" y="3120690"/>
            <a:ext cx="1780673" cy="1048183"/>
          </a:xfrm>
          <a:prstGeom prst="wedgeRoundRectCallout">
            <a:avLst>
              <a:gd name="adj1" fmla="val 134366"/>
              <a:gd name="adj2" fmla="val -5717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[-50, +50] covers 99.9% of dependencies</a:t>
            </a:r>
          </a:p>
        </p:txBody>
      </p:sp>
      <p:sp>
        <p:nvSpPr>
          <p:cNvPr id="9" name="Rounded Rectangular Callout 8">
            <a:extLst>
              <a:ext uri="{FF2B5EF4-FFF2-40B4-BE49-F238E27FC236}">
                <a16:creationId xmlns:a16="http://schemas.microsoft.com/office/drawing/2014/main" id="{6F9833D3-F197-C921-C543-21768D8D4B97}"/>
              </a:ext>
            </a:extLst>
          </p:cNvPr>
          <p:cNvSpPr/>
          <p:nvPr/>
        </p:nvSpPr>
        <p:spPr>
          <a:xfrm>
            <a:off x="316284" y="1538057"/>
            <a:ext cx="1227221" cy="931862"/>
          </a:xfrm>
          <a:prstGeom prst="wedgeRoundRectCallout">
            <a:avLst>
              <a:gd name="adj1" fmla="val 154613"/>
              <a:gd name="adj2" fmla="val 7691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concat</a:t>
            </a:r>
            <a:r>
              <a:rPr lang="en-US" dirty="0"/>
              <a:t>, </a:t>
            </a:r>
            <a:r>
              <a:rPr lang="en-US" dirty="0" err="1"/>
              <a:t>sum,or</a:t>
            </a:r>
            <a:r>
              <a:rPr lang="en-US" dirty="0"/>
              <a:t> </a:t>
            </a:r>
            <a:r>
              <a:rPr lang="en-US" dirty="0" err="1"/>
              <a:t>maxout</a:t>
            </a:r>
            <a:endParaRPr lang="en-US" dirty="0"/>
          </a:p>
        </p:txBody>
      </p:sp>
    </p:spTree>
    <p:extLst>
      <p:ext uri="{BB962C8B-B14F-4D97-AF65-F5344CB8AC3E}">
        <p14:creationId xmlns:p14="http://schemas.microsoft.com/office/powerpoint/2010/main" val="197967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35AAC-9583-F2E4-2096-6F0045BA082A}"/>
              </a:ext>
            </a:extLst>
          </p:cNvPr>
          <p:cNvSpPr>
            <a:spLocks noGrp="1"/>
          </p:cNvSpPr>
          <p:nvPr>
            <p:ph type="title"/>
          </p:nvPr>
        </p:nvSpPr>
        <p:spPr/>
        <p:txBody>
          <a:bodyPr/>
          <a:lstStyle/>
          <a:p>
            <a:r>
              <a:rPr lang="en-US" dirty="0"/>
              <a:t>Problems</a:t>
            </a:r>
          </a:p>
        </p:txBody>
      </p:sp>
      <p:sp>
        <p:nvSpPr>
          <p:cNvPr id="4" name="Content Placeholder 3">
            <a:extLst>
              <a:ext uri="{FF2B5EF4-FFF2-40B4-BE49-F238E27FC236}">
                <a16:creationId xmlns:a16="http://schemas.microsoft.com/office/drawing/2014/main" id="{1DB4B267-0B88-99C0-5C58-F103B97545AB}"/>
              </a:ext>
            </a:extLst>
          </p:cNvPr>
          <p:cNvSpPr>
            <a:spLocks noGrp="1"/>
          </p:cNvSpPr>
          <p:nvPr>
            <p:ph idx="1"/>
          </p:nvPr>
        </p:nvSpPr>
        <p:spPr/>
        <p:txBody>
          <a:bodyPr/>
          <a:lstStyle/>
          <a:p>
            <a:r>
              <a:rPr lang="en-US" dirty="0"/>
              <a:t>May predict heads outside of sentence boundaries</a:t>
            </a:r>
          </a:p>
          <a:p>
            <a:r>
              <a:rPr lang="en-US" dirty="0"/>
              <a:t>May predict cycles</a:t>
            </a:r>
          </a:p>
          <a:p>
            <a:pPr lvl="1"/>
            <a:r>
              <a:rPr lang="en-US" dirty="0">
                <a:solidFill>
                  <a:srgbClr val="0070C0"/>
                </a:solidFill>
              </a:rPr>
              <a:t>Why are cycles bad?</a:t>
            </a:r>
          </a:p>
          <a:p>
            <a:pPr lvl="1"/>
            <a:r>
              <a:rPr lang="en-US" dirty="0"/>
              <a:t>To fix: extract the maximum spanning tree from the graph containing the top </a:t>
            </a:r>
            <a:r>
              <a:rPr lang="en-US" i="1" dirty="0"/>
              <a:t>k</a:t>
            </a:r>
            <a:r>
              <a:rPr lang="en-US" dirty="0"/>
              <a:t> head candidates for each word</a:t>
            </a:r>
          </a:p>
        </p:txBody>
      </p:sp>
      <p:sp>
        <p:nvSpPr>
          <p:cNvPr id="3" name="Slide Number Placeholder 2">
            <a:extLst>
              <a:ext uri="{FF2B5EF4-FFF2-40B4-BE49-F238E27FC236}">
                <a16:creationId xmlns:a16="http://schemas.microsoft.com/office/drawing/2014/main" id="{6E5E2FF6-3ACA-0B3C-70B3-892DA96F1934}"/>
              </a:ext>
            </a:extLst>
          </p:cNvPr>
          <p:cNvSpPr>
            <a:spLocks noGrp="1"/>
          </p:cNvSpPr>
          <p:nvPr>
            <p:ph type="sldNum" sz="quarter" idx="12"/>
          </p:nvPr>
        </p:nvSpPr>
        <p:spPr/>
        <p:txBody>
          <a:bodyPr/>
          <a:lstStyle/>
          <a:p>
            <a:fld id="{FF5157AA-4A4D-2C48-B0F6-C526C028AE97}" type="slidenum">
              <a:rPr lang="en-US" smtClean="0"/>
              <a:t>29</a:t>
            </a:fld>
            <a:endParaRPr lang="en-US"/>
          </a:p>
        </p:txBody>
      </p:sp>
    </p:spTree>
    <p:extLst>
      <p:ext uri="{BB962C8B-B14F-4D97-AF65-F5344CB8AC3E}">
        <p14:creationId xmlns:p14="http://schemas.microsoft.com/office/powerpoint/2010/main" val="1140392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63F6B9-F165-5441-90D9-E44EF4093A9D}"/>
              </a:ext>
            </a:extLst>
          </p:cNvPr>
          <p:cNvSpPr>
            <a:spLocks noGrp="1"/>
          </p:cNvSpPr>
          <p:nvPr>
            <p:ph type="title"/>
          </p:nvPr>
        </p:nvSpPr>
        <p:spPr/>
        <p:txBody>
          <a:bodyPr/>
          <a:lstStyle/>
          <a:p>
            <a:r>
              <a:rPr lang="en-US" dirty="0"/>
              <a:t>Overview</a:t>
            </a:r>
          </a:p>
        </p:txBody>
      </p:sp>
      <p:sp>
        <p:nvSpPr>
          <p:cNvPr id="2" name="Content Placeholder 1">
            <a:extLst>
              <a:ext uri="{FF2B5EF4-FFF2-40B4-BE49-F238E27FC236}">
                <a16:creationId xmlns:a16="http://schemas.microsoft.com/office/drawing/2014/main" id="{03477AC1-0492-3EE8-BEA8-75F321CD8F52}"/>
              </a:ext>
            </a:extLst>
          </p:cNvPr>
          <p:cNvSpPr>
            <a:spLocks noGrp="1"/>
          </p:cNvSpPr>
          <p:nvPr>
            <p:ph idx="1"/>
          </p:nvPr>
        </p:nvSpPr>
        <p:spPr/>
        <p:txBody>
          <a:bodyPr>
            <a:normAutofit lnSpcReduction="10000"/>
          </a:bodyPr>
          <a:lstStyle/>
          <a:p>
            <a:r>
              <a:rPr lang="en-US" dirty="0"/>
              <a:t>Text classification</a:t>
            </a:r>
          </a:p>
          <a:p>
            <a:r>
              <a:rPr lang="en-US" dirty="0"/>
              <a:t>Part-of-speech tagging</a:t>
            </a:r>
          </a:p>
          <a:p>
            <a:r>
              <a:rPr lang="en-US" dirty="0"/>
              <a:t>Named entity recognition</a:t>
            </a:r>
          </a:p>
          <a:p>
            <a:r>
              <a:rPr lang="en-US" dirty="0"/>
              <a:t>Dependency parsing</a:t>
            </a:r>
          </a:p>
          <a:p>
            <a:r>
              <a:rPr lang="en-US" dirty="0"/>
              <a:t>Relation extraction</a:t>
            </a:r>
          </a:p>
          <a:p>
            <a:r>
              <a:rPr lang="en-US" dirty="0"/>
              <a:t>Question answering</a:t>
            </a:r>
          </a:p>
          <a:p>
            <a:r>
              <a:rPr lang="en-US" dirty="0"/>
              <a:t>Machine translation</a:t>
            </a:r>
          </a:p>
          <a:p>
            <a:r>
              <a:rPr lang="en-US" dirty="0">
                <a:solidFill>
                  <a:schemeClr val="bg1">
                    <a:lumMod val="65000"/>
                  </a:schemeClr>
                </a:solidFill>
              </a:rPr>
              <a:t>Search</a:t>
            </a:r>
          </a:p>
        </p:txBody>
      </p:sp>
      <p:sp>
        <p:nvSpPr>
          <p:cNvPr id="4" name="Slide Number Placeholder 3">
            <a:extLst>
              <a:ext uri="{FF2B5EF4-FFF2-40B4-BE49-F238E27FC236}">
                <a16:creationId xmlns:a16="http://schemas.microsoft.com/office/drawing/2014/main" id="{B82AD8C6-6252-344C-B805-83553FF18F8F}"/>
              </a:ext>
            </a:extLst>
          </p:cNvPr>
          <p:cNvSpPr>
            <a:spLocks noGrp="1"/>
          </p:cNvSpPr>
          <p:nvPr>
            <p:ph type="sldNum" sz="quarter" idx="12"/>
          </p:nvPr>
        </p:nvSpPr>
        <p:spPr/>
        <p:txBody>
          <a:bodyPr/>
          <a:lstStyle/>
          <a:p>
            <a:fld id="{FF5157AA-4A4D-2C48-B0F6-C526C028AE97}" type="slidenum">
              <a:rPr lang="en-US" smtClean="0"/>
              <a:t>3</a:t>
            </a:fld>
            <a:endParaRPr lang="en-US"/>
          </a:p>
        </p:txBody>
      </p:sp>
    </p:spTree>
    <p:extLst>
      <p:ext uri="{BB962C8B-B14F-4D97-AF65-F5344CB8AC3E}">
        <p14:creationId xmlns:p14="http://schemas.microsoft.com/office/powerpoint/2010/main" val="10543583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894AA-5857-2BEE-C7B7-F314680BD14C}"/>
              </a:ext>
            </a:extLst>
          </p:cNvPr>
          <p:cNvSpPr>
            <a:spLocks noGrp="1"/>
          </p:cNvSpPr>
          <p:nvPr>
            <p:ph type="title"/>
          </p:nvPr>
        </p:nvSpPr>
        <p:spPr/>
        <p:txBody>
          <a:bodyPr/>
          <a:lstStyle/>
          <a:p>
            <a:r>
              <a:rPr lang="en-US" dirty="0"/>
              <a:t>Maximum spanning tree example</a:t>
            </a:r>
          </a:p>
        </p:txBody>
      </p:sp>
      <p:sp>
        <p:nvSpPr>
          <p:cNvPr id="4" name="Slide Number Placeholder 3">
            <a:extLst>
              <a:ext uri="{FF2B5EF4-FFF2-40B4-BE49-F238E27FC236}">
                <a16:creationId xmlns:a16="http://schemas.microsoft.com/office/drawing/2014/main" id="{D37C5C76-3D35-4F37-11D5-713DE9B7DFE4}"/>
              </a:ext>
            </a:extLst>
          </p:cNvPr>
          <p:cNvSpPr>
            <a:spLocks noGrp="1"/>
          </p:cNvSpPr>
          <p:nvPr>
            <p:ph type="sldNum" sz="quarter" idx="12"/>
          </p:nvPr>
        </p:nvSpPr>
        <p:spPr/>
        <p:txBody>
          <a:bodyPr/>
          <a:lstStyle/>
          <a:p>
            <a:fld id="{FF5157AA-4A4D-2C48-B0F6-C526C028AE97}" type="slidenum">
              <a:rPr lang="en-US" smtClean="0"/>
              <a:t>30</a:t>
            </a:fld>
            <a:endParaRPr lang="en-US"/>
          </a:p>
        </p:txBody>
      </p:sp>
      <p:pic>
        <p:nvPicPr>
          <p:cNvPr id="6" name="Picture 5" descr="A diagram of a person's heart&#10;&#10;Description automatically generated">
            <a:extLst>
              <a:ext uri="{FF2B5EF4-FFF2-40B4-BE49-F238E27FC236}">
                <a16:creationId xmlns:a16="http://schemas.microsoft.com/office/drawing/2014/main" id="{86EDB666-E7B6-E80B-C121-154471FD30EE}"/>
              </a:ext>
            </a:extLst>
          </p:cNvPr>
          <p:cNvPicPr>
            <a:picLocks noChangeAspect="1"/>
          </p:cNvPicPr>
          <p:nvPr/>
        </p:nvPicPr>
        <p:blipFill>
          <a:blip r:embed="rId2"/>
          <a:stretch>
            <a:fillRect/>
          </a:stretch>
        </p:blipFill>
        <p:spPr>
          <a:xfrm>
            <a:off x="1285792" y="1843405"/>
            <a:ext cx="6572415" cy="3171190"/>
          </a:xfrm>
          <a:prstGeom prst="rect">
            <a:avLst/>
          </a:prstGeom>
        </p:spPr>
      </p:pic>
    </p:spTree>
    <p:extLst>
      <p:ext uri="{BB962C8B-B14F-4D97-AF65-F5344CB8AC3E}">
        <p14:creationId xmlns:p14="http://schemas.microsoft.com/office/powerpoint/2010/main" val="4625028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5EC96B-A8FF-85EF-0950-030748ECB073}"/>
              </a:ext>
            </a:extLst>
          </p:cNvPr>
          <p:cNvSpPr>
            <a:spLocks noGrp="1"/>
          </p:cNvSpPr>
          <p:nvPr>
            <p:ph type="title"/>
          </p:nvPr>
        </p:nvSpPr>
        <p:spPr/>
        <p:txBody>
          <a:bodyPr/>
          <a:lstStyle/>
          <a:p>
            <a:r>
              <a:rPr lang="en-US" dirty="0"/>
              <a:t>Relation extraction</a:t>
            </a:r>
          </a:p>
        </p:txBody>
      </p:sp>
      <p:sp>
        <p:nvSpPr>
          <p:cNvPr id="5" name="Text Placeholder 4">
            <a:extLst>
              <a:ext uri="{FF2B5EF4-FFF2-40B4-BE49-F238E27FC236}">
                <a16:creationId xmlns:a16="http://schemas.microsoft.com/office/drawing/2014/main" id="{43130AE7-E7BC-39E5-026F-6BE7127F0274}"/>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045A3010-6A3B-CA64-B3B0-2277BF26B2ED}"/>
              </a:ext>
            </a:extLst>
          </p:cNvPr>
          <p:cNvSpPr>
            <a:spLocks noGrp="1"/>
          </p:cNvSpPr>
          <p:nvPr>
            <p:ph type="sldNum" sz="quarter" idx="12"/>
          </p:nvPr>
        </p:nvSpPr>
        <p:spPr/>
        <p:txBody>
          <a:bodyPr/>
          <a:lstStyle/>
          <a:p>
            <a:fld id="{FF5157AA-4A4D-2C48-B0F6-C526C028AE97}" type="slidenum">
              <a:rPr lang="en-US" smtClean="0"/>
              <a:t>31</a:t>
            </a:fld>
            <a:endParaRPr lang="en-US"/>
          </a:p>
        </p:txBody>
      </p:sp>
    </p:spTree>
    <p:extLst>
      <p:ext uri="{BB962C8B-B14F-4D97-AF65-F5344CB8AC3E}">
        <p14:creationId xmlns:p14="http://schemas.microsoft.com/office/powerpoint/2010/main" val="13033510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30527E-70A7-0AB4-83FD-9FE4ABEABF8E}"/>
              </a:ext>
            </a:extLst>
          </p:cNvPr>
          <p:cNvSpPr>
            <a:spLocks noGrp="1"/>
          </p:cNvSpPr>
          <p:nvPr>
            <p:ph type="title"/>
          </p:nvPr>
        </p:nvSpPr>
        <p:spPr/>
        <p:txBody>
          <a:bodyPr/>
          <a:lstStyle/>
          <a:p>
            <a:r>
              <a:rPr lang="en-US" dirty="0"/>
              <a:t>Example</a:t>
            </a:r>
          </a:p>
        </p:txBody>
      </p:sp>
      <p:sp>
        <p:nvSpPr>
          <p:cNvPr id="4" name="Slide Number Placeholder 3">
            <a:extLst>
              <a:ext uri="{FF2B5EF4-FFF2-40B4-BE49-F238E27FC236}">
                <a16:creationId xmlns:a16="http://schemas.microsoft.com/office/drawing/2014/main" id="{19B39B8F-54BA-0DC6-6282-4F504B24A779}"/>
              </a:ext>
            </a:extLst>
          </p:cNvPr>
          <p:cNvSpPr>
            <a:spLocks noGrp="1"/>
          </p:cNvSpPr>
          <p:nvPr>
            <p:ph type="sldNum" sz="quarter" idx="12"/>
          </p:nvPr>
        </p:nvSpPr>
        <p:spPr/>
        <p:txBody>
          <a:bodyPr/>
          <a:lstStyle/>
          <a:p>
            <a:fld id="{FF5157AA-4A4D-2C48-B0F6-C526C028AE97}" type="slidenum">
              <a:rPr lang="en-US" smtClean="0"/>
              <a:t>32</a:t>
            </a:fld>
            <a:endParaRPr lang="en-US"/>
          </a:p>
        </p:txBody>
      </p:sp>
      <p:pic>
        <p:nvPicPr>
          <p:cNvPr id="3" name="Picture 2" descr="A screenshot of a computer&#10;&#10;Description automatically generated">
            <a:extLst>
              <a:ext uri="{FF2B5EF4-FFF2-40B4-BE49-F238E27FC236}">
                <a16:creationId xmlns:a16="http://schemas.microsoft.com/office/drawing/2014/main" id="{45311FCE-319C-C254-64AE-7443D8393FBB}"/>
              </a:ext>
            </a:extLst>
          </p:cNvPr>
          <p:cNvPicPr>
            <a:picLocks noChangeAspect="1"/>
          </p:cNvPicPr>
          <p:nvPr/>
        </p:nvPicPr>
        <p:blipFill>
          <a:blip r:embed="rId2"/>
          <a:stretch>
            <a:fillRect/>
          </a:stretch>
        </p:blipFill>
        <p:spPr>
          <a:xfrm>
            <a:off x="1117600" y="1369470"/>
            <a:ext cx="6908800" cy="3764676"/>
          </a:xfrm>
          <a:prstGeom prst="rect">
            <a:avLst/>
          </a:prstGeom>
        </p:spPr>
      </p:pic>
      <p:sp>
        <p:nvSpPr>
          <p:cNvPr id="8" name="TextBox 7">
            <a:extLst>
              <a:ext uri="{FF2B5EF4-FFF2-40B4-BE49-F238E27FC236}">
                <a16:creationId xmlns:a16="http://schemas.microsoft.com/office/drawing/2014/main" id="{B4A92050-436C-6DD8-32A4-63A9BB84F95C}"/>
              </a:ext>
            </a:extLst>
          </p:cNvPr>
          <p:cNvSpPr txBox="1"/>
          <p:nvPr/>
        </p:nvSpPr>
        <p:spPr>
          <a:xfrm>
            <a:off x="526902" y="5297116"/>
            <a:ext cx="8090195" cy="830997"/>
          </a:xfrm>
          <a:prstGeom prst="rect">
            <a:avLst/>
          </a:prstGeom>
          <a:noFill/>
        </p:spPr>
        <p:txBody>
          <a:bodyPr wrap="square">
            <a:spAutoFit/>
          </a:bodyPr>
          <a:lstStyle/>
          <a:p>
            <a:r>
              <a:rPr lang="en-US" sz="1600" dirty="0">
                <a:effectLst/>
                <a:latin typeface="LMRoman9-Regular-Identity-H"/>
              </a:rPr>
              <a:t>“TACRED is a large-scale relation extraction dataset with 106,264 examples built over newswire and web text [...]. Examples in TACRED cover 41 relation types [...] (e.g., </a:t>
            </a:r>
            <a:r>
              <a:rPr lang="en-US" sz="1600" dirty="0" err="1">
                <a:effectLst/>
                <a:latin typeface="LMMono9-Regular-Identity-H"/>
              </a:rPr>
              <a:t>per:schools_attended</a:t>
            </a:r>
            <a:r>
              <a:rPr lang="en-US" sz="1600" dirty="0">
                <a:effectLst/>
                <a:latin typeface="LMMono9-Regular-Identity-H"/>
              </a:rPr>
              <a:t> </a:t>
            </a:r>
            <a:r>
              <a:rPr lang="en-US" sz="1600" dirty="0">
                <a:effectLst/>
                <a:latin typeface="LMRoman9-Regular-Identity-H"/>
              </a:rPr>
              <a:t>and </a:t>
            </a:r>
            <a:r>
              <a:rPr lang="en-US" sz="1600" dirty="0" err="1">
                <a:effectLst/>
                <a:latin typeface="LMMono9-Regular-Identity-H"/>
              </a:rPr>
              <a:t>org:members</a:t>
            </a:r>
            <a:r>
              <a:rPr lang="en-US" sz="1600" dirty="0">
                <a:effectLst/>
                <a:latin typeface="LMRoman9-Regular-Identity-H"/>
              </a:rPr>
              <a:t>) or are labeled as </a:t>
            </a:r>
            <a:r>
              <a:rPr lang="en-US" sz="1600" dirty="0" err="1">
                <a:effectLst/>
                <a:latin typeface="LMMono9-Regular-Identity-H"/>
              </a:rPr>
              <a:t>no_relation</a:t>
            </a:r>
            <a:r>
              <a:rPr lang="en-US" sz="1600" dirty="0">
                <a:effectLst/>
                <a:latin typeface="LMMono9-Regular-Identity-H"/>
              </a:rPr>
              <a:t> </a:t>
            </a:r>
            <a:r>
              <a:rPr lang="en-US" sz="1600" dirty="0">
                <a:effectLst/>
                <a:latin typeface="LMRoman9-Regular-Identity-H"/>
              </a:rPr>
              <a:t>if no defined relation is held.” </a:t>
            </a:r>
            <a:endParaRPr lang="en-US" sz="1600" dirty="0"/>
          </a:p>
        </p:txBody>
      </p:sp>
    </p:spTree>
    <p:extLst>
      <p:ext uri="{BB962C8B-B14F-4D97-AF65-F5344CB8AC3E}">
        <p14:creationId xmlns:p14="http://schemas.microsoft.com/office/powerpoint/2010/main" val="5030016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45EBA2B-0002-D049-05B7-FB928775E2FE}"/>
              </a:ext>
            </a:extLst>
          </p:cNvPr>
          <p:cNvSpPr>
            <a:spLocks noGrp="1"/>
          </p:cNvSpPr>
          <p:nvPr>
            <p:ph type="sldNum" sz="quarter" idx="12"/>
          </p:nvPr>
        </p:nvSpPr>
        <p:spPr/>
        <p:txBody>
          <a:bodyPr/>
          <a:lstStyle/>
          <a:p>
            <a:fld id="{FF5157AA-4A4D-2C48-B0F6-C526C028AE97}" type="slidenum">
              <a:rPr lang="en-US" smtClean="0"/>
              <a:t>33</a:t>
            </a:fld>
            <a:endParaRPr lang="en-US"/>
          </a:p>
        </p:txBody>
      </p:sp>
      <p:sp>
        <p:nvSpPr>
          <p:cNvPr id="4" name="TextBox 3">
            <a:extLst>
              <a:ext uri="{FF2B5EF4-FFF2-40B4-BE49-F238E27FC236}">
                <a16:creationId xmlns:a16="http://schemas.microsoft.com/office/drawing/2014/main" id="{3A782D67-1AF4-7536-1449-C3DF4E3DD60A}"/>
              </a:ext>
            </a:extLst>
          </p:cNvPr>
          <p:cNvSpPr txBox="1"/>
          <p:nvPr/>
        </p:nvSpPr>
        <p:spPr>
          <a:xfrm>
            <a:off x="1896908" y="2435973"/>
            <a:ext cx="5350183" cy="646331"/>
          </a:xfrm>
          <a:prstGeom prst="rect">
            <a:avLst/>
          </a:prstGeom>
          <a:noFill/>
        </p:spPr>
        <p:txBody>
          <a:bodyPr wrap="none" rtlCol="0">
            <a:spAutoFit/>
          </a:bodyPr>
          <a:lstStyle/>
          <a:p>
            <a:r>
              <a:rPr lang="en-US" sz="3600" dirty="0">
                <a:solidFill>
                  <a:srgbClr val="0070C0"/>
                </a:solidFill>
              </a:rPr>
              <a:t>Where are relations useful?</a:t>
            </a:r>
          </a:p>
        </p:txBody>
      </p:sp>
    </p:spTree>
    <p:extLst>
      <p:ext uri="{BB962C8B-B14F-4D97-AF65-F5344CB8AC3E}">
        <p14:creationId xmlns:p14="http://schemas.microsoft.com/office/powerpoint/2010/main" val="41084461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BFFFE4-AC62-8BFE-48F7-1CDEB5DB4779}"/>
              </a:ext>
            </a:extLst>
          </p:cNvPr>
          <p:cNvSpPr>
            <a:spLocks noGrp="1"/>
          </p:cNvSpPr>
          <p:nvPr>
            <p:ph type="title"/>
          </p:nvPr>
        </p:nvSpPr>
        <p:spPr/>
        <p:txBody>
          <a:bodyPr/>
          <a:lstStyle/>
          <a:p>
            <a:r>
              <a:rPr lang="en-US" dirty="0"/>
              <a:t>Baseline architecture</a:t>
            </a:r>
          </a:p>
        </p:txBody>
      </p:sp>
      <p:sp>
        <p:nvSpPr>
          <p:cNvPr id="4" name="Content Placeholder 3">
            <a:extLst>
              <a:ext uri="{FF2B5EF4-FFF2-40B4-BE49-F238E27FC236}">
                <a16:creationId xmlns:a16="http://schemas.microsoft.com/office/drawing/2014/main" id="{6118C0EB-B2B5-5610-0741-36A402920E6A}"/>
              </a:ext>
            </a:extLst>
          </p:cNvPr>
          <p:cNvSpPr>
            <a:spLocks noGrp="1"/>
          </p:cNvSpPr>
          <p:nvPr>
            <p:ph idx="1"/>
          </p:nvPr>
        </p:nvSpPr>
        <p:spPr/>
        <p:txBody>
          <a:bodyPr/>
          <a:lstStyle/>
          <a:p>
            <a:r>
              <a:rPr lang="en-US" dirty="0"/>
              <a:t>We could reuse the transformer-based text classification to classify the relation that holds between two named entities in a sentence</a:t>
            </a:r>
          </a:p>
          <a:p>
            <a:r>
              <a:rPr lang="en-US" dirty="0">
                <a:solidFill>
                  <a:srgbClr val="0070C0"/>
                </a:solidFill>
              </a:rPr>
              <a:t>What problems do you see with this?</a:t>
            </a:r>
          </a:p>
        </p:txBody>
      </p:sp>
      <p:sp>
        <p:nvSpPr>
          <p:cNvPr id="2" name="Slide Number Placeholder 1">
            <a:extLst>
              <a:ext uri="{FF2B5EF4-FFF2-40B4-BE49-F238E27FC236}">
                <a16:creationId xmlns:a16="http://schemas.microsoft.com/office/drawing/2014/main" id="{29831C0D-A106-07C8-315D-109B257E1E24}"/>
              </a:ext>
            </a:extLst>
          </p:cNvPr>
          <p:cNvSpPr>
            <a:spLocks noGrp="1"/>
          </p:cNvSpPr>
          <p:nvPr>
            <p:ph type="sldNum" sz="quarter" idx="12"/>
          </p:nvPr>
        </p:nvSpPr>
        <p:spPr/>
        <p:txBody>
          <a:bodyPr/>
          <a:lstStyle/>
          <a:p>
            <a:fld id="{FF5157AA-4A4D-2C48-B0F6-C526C028AE97}" type="slidenum">
              <a:rPr lang="en-US" smtClean="0"/>
              <a:t>34</a:t>
            </a:fld>
            <a:endParaRPr lang="en-US"/>
          </a:p>
        </p:txBody>
      </p:sp>
    </p:spTree>
    <p:extLst>
      <p:ext uri="{BB962C8B-B14F-4D97-AF65-F5344CB8AC3E}">
        <p14:creationId xmlns:p14="http://schemas.microsoft.com/office/powerpoint/2010/main" val="18725926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3B38C-5F73-6533-1089-961F451D11B7}"/>
              </a:ext>
            </a:extLst>
          </p:cNvPr>
          <p:cNvSpPr>
            <a:spLocks noGrp="1"/>
          </p:cNvSpPr>
          <p:nvPr>
            <p:ph type="title"/>
          </p:nvPr>
        </p:nvSpPr>
        <p:spPr/>
        <p:txBody>
          <a:bodyPr/>
          <a:lstStyle/>
          <a:p>
            <a:r>
              <a:rPr lang="en-US" dirty="0"/>
              <a:t>Problems</a:t>
            </a:r>
          </a:p>
        </p:txBody>
      </p:sp>
      <p:sp>
        <p:nvSpPr>
          <p:cNvPr id="3" name="Content Placeholder 2">
            <a:extLst>
              <a:ext uri="{FF2B5EF4-FFF2-40B4-BE49-F238E27FC236}">
                <a16:creationId xmlns:a16="http://schemas.microsoft.com/office/drawing/2014/main" id="{F2F6EEF3-80D5-9BED-771A-C67E86A2B8C7}"/>
              </a:ext>
            </a:extLst>
          </p:cNvPr>
          <p:cNvSpPr>
            <a:spLocks noGrp="1"/>
          </p:cNvSpPr>
          <p:nvPr>
            <p:ph idx="1"/>
          </p:nvPr>
        </p:nvSpPr>
        <p:spPr/>
        <p:txBody>
          <a:bodyPr/>
          <a:lstStyle/>
          <a:p>
            <a:pPr marL="514350" indent="-514350">
              <a:buFont typeface="+mj-lt"/>
              <a:buAutoNum type="arabicPeriod"/>
            </a:pPr>
            <a:r>
              <a:rPr lang="en-US" dirty="0"/>
              <a:t>Potential overfitting on the participating named entities, e.g.: IF </a:t>
            </a:r>
            <a:r>
              <a:rPr lang="en-US" i="1" dirty="0"/>
              <a:t>England</a:t>
            </a:r>
            <a:r>
              <a:rPr lang="en-US" dirty="0"/>
              <a:t> THEN </a:t>
            </a:r>
            <a:r>
              <a:rPr lang="en-US" dirty="0" err="1"/>
              <a:t>per:country_of_birth</a:t>
            </a:r>
            <a:endParaRPr lang="en-US" dirty="0"/>
          </a:p>
          <a:p>
            <a:pPr marL="514350" indent="-514350">
              <a:buFont typeface="+mj-lt"/>
              <a:buAutoNum type="arabicPeriod"/>
            </a:pPr>
            <a:r>
              <a:rPr lang="en-US" dirty="0"/>
              <a:t>The [CLS] representation cannot distinguish between multiple relations that occur in the same sentence, e.g.: </a:t>
            </a:r>
            <a:r>
              <a:rPr lang="en-US" i="1" dirty="0"/>
              <a:t>John, who was born in England, married Mary.</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DB87D0DE-490E-9B91-2EFF-09133AAD7F78}"/>
              </a:ext>
            </a:extLst>
          </p:cNvPr>
          <p:cNvSpPr>
            <a:spLocks noGrp="1"/>
          </p:cNvSpPr>
          <p:nvPr>
            <p:ph type="sldNum" sz="quarter" idx="12"/>
          </p:nvPr>
        </p:nvSpPr>
        <p:spPr/>
        <p:txBody>
          <a:bodyPr/>
          <a:lstStyle/>
          <a:p>
            <a:fld id="{FF5157AA-4A4D-2C48-B0F6-C526C028AE97}" type="slidenum">
              <a:rPr lang="en-US" smtClean="0"/>
              <a:t>35</a:t>
            </a:fld>
            <a:endParaRPr lang="en-US"/>
          </a:p>
        </p:txBody>
      </p:sp>
    </p:spTree>
    <p:extLst>
      <p:ext uri="{BB962C8B-B14F-4D97-AF65-F5344CB8AC3E}">
        <p14:creationId xmlns:p14="http://schemas.microsoft.com/office/powerpoint/2010/main" val="513845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6D2D1-E9CF-06DD-8CFE-BA84B8F9AE4B}"/>
              </a:ext>
            </a:extLst>
          </p:cNvPr>
          <p:cNvSpPr>
            <a:spLocks noGrp="1"/>
          </p:cNvSpPr>
          <p:nvPr>
            <p:ph type="title"/>
          </p:nvPr>
        </p:nvSpPr>
        <p:spPr/>
        <p:txBody>
          <a:bodyPr/>
          <a:lstStyle/>
          <a:p>
            <a:r>
              <a:rPr lang="en-US" dirty="0"/>
              <a:t>Fix for problem 1: entity masking</a:t>
            </a:r>
          </a:p>
        </p:txBody>
      </p:sp>
      <p:sp>
        <p:nvSpPr>
          <p:cNvPr id="3" name="Content Placeholder 2">
            <a:extLst>
              <a:ext uri="{FF2B5EF4-FFF2-40B4-BE49-F238E27FC236}">
                <a16:creationId xmlns:a16="http://schemas.microsoft.com/office/drawing/2014/main" id="{6D2633B0-28F9-0E75-EA10-8FA6F1BBAF54}"/>
              </a:ext>
            </a:extLst>
          </p:cNvPr>
          <p:cNvSpPr>
            <a:spLocks noGrp="1"/>
          </p:cNvSpPr>
          <p:nvPr>
            <p:ph idx="1"/>
          </p:nvPr>
        </p:nvSpPr>
        <p:spPr/>
        <p:txBody>
          <a:bodyPr/>
          <a:lstStyle/>
          <a:p>
            <a:r>
              <a:rPr lang="en-US" dirty="0"/>
              <a:t>Instead of</a:t>
            </a:r>
          </a:p>
          <a:p>
            <a:pPr lvl="1"/>
            <a:r>
              <a:rPr lang="en-US" dirty="0"/>
              <a:t>Bill Gates founded Microsoft</a:t>
            </a:r>
          </a:p>
          <a:p>
            <a:r>
              <a:rPr lang="en-US" dirty="0"/>
              <a:t>Use</a:t>
            </a:r>
          </a:p>
          <a:p>
            <a:pPr lvl="1"/>
            <a:r>
              <a:rPr lang="en-US" sz="2400" dirty="0"/>
              <a:t>PERSON_SUBJECT founded ORGANIZATION_OBJECT</a:t>
            </a:r>
          </a:p>
          <a:p>
            <a:endParaRPr lang="en-US" dirty="0"/>
          </a:p>
        </p:txBody>
      </p:sp>
      <p:sp>
        <p:nvSpPr>
          <p:cNvPr id="4" name="Slide Number Placeholder 3">
            <a:extLst>
              <a:ext uri="{FF2B5EF4-FFF2-40B4-BE49-F238E27FC236}">
                <a16:creationId xmlns:a16="http://schemas.microsoft.com/office/drawing/2014/main" id="{A3B0302A-CE5F-E8E9-8B23-A21D50D03DFF}"/>
              </a:ext>
            </a:extLst>
          </p:cNvPr>
          <p:cNvSpPr>
            <a:spLocks noGrp="1"/>
          </p:cNvSpPr>
          <p:nvPr>
            <p:ph type="sldNum" sz="quarter" idx="12"/>
          </p:nvPr>
        </p:nvSpPr>
        <p:spPr/>
        <p:txBody>
          <a:bodyPr/>
          <a:lstStyle/>
          <a:p>
            <a:fld id="{FF5157AA-4A4D-2C48-B0F6-C526C028AE97}" type="slidenum">
              <a:rPr lang="en-US" smtClean="0"/>
              <a:t>36</a:t>
            </a:fld>
            <a:endParaRPr lang="en-US"/>
          </a:p>
        </p:txBody>
      </p:sp>
    </p:spTree>
    <p:extLst>
      <p:ext uri="{BB962C8B-B14F-4D97-AF65-F5344CB8AC3E}">
        <p14:creationId xmlns:p14="http://schemas.microsoft.com/office/powerpoint/2010/main" val="38897157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53388-09EB-3C53-0F43-B16E54D8F24A}"/>
              </a:ext>
            </a:extLst>
          </p:cNvPr>
          <p:cNvSpPr>
            <a:spLocks noGrp="1"/>
          </p:cNvSpPr>
          <p:nvPr>
            <p:ph type="title"/>
          </p:nvPr>
        </p:nvSpPr>
        <p:spPr/>
        <p:txBody>
          <a:bodyPr/>
          <a:lstStyle/>
          <a:p>
            <a:r>
              <a:rPr lang="en-US" dirty="0"/>
              <a:t>Fix for problem 2: mention pooling</a:t>
            </a:r>
          </a:p>
        </p:txBody>
      </p:sp>
      <p:sp>
        <p:nvSpPr>
          <p:cNvPr id="4" name="Slide Number Placeholder 3">
            <a:extLst>
              <a:ext uri="{FF2B5EF4-FFF2-40B4-BE49-F238E27FC236}">
                <a16:creationId xmlns:a16="http://schemas.microsoft.com/office/drawing/2014/main" id="{7B4AED6C-D302-9D2D-A381-C679E8B21674}"/>
              </a:ext>
            </a:extLst>
          </p:cNvPr>
          <p:cNvSpPr>
            <a:spLocks noGrp="1"/>
          </p:cNvSpPr>
          <p:nvPr>
            <p:ph type="sldNum" sz="quarter" idx="12"/>
          </p:nvPr>
        </p:nvSpPr>
        <p:spPr/>
        <p:txBody>
          <a:bodyPr/>
          <a:lstStyle/>
          <a:p>
            <a:fld id="{FF5157AA-4A4D-2C48-B0F6-C526C028AE97}" type="slidenum">
              <a:rPr lang="en-US" smtClean="0"/>
              <a:t>37</a:t>
            </a:fld>
            <a:endParaRPr lang="en-US"/>
          </a:p>
        </p:txBody>
      </p:sp>
      <p:pic>
        <p:nvPicPr>
          <p:cNvPr id="6" name="Picture 5" descr="A diagram of a computer algorithm&#10;&#10;Description automatically generated">
            <a:extLst>
              <a:ext uri="{FF2B5EF4-FFF2-40B4-BE49-F238E27FC236}">
                <a16:creationId xmlns:a16="http://schemas.microsoft.com/office/drawing/2014/main" id="{85D9A94B-2266-5280-0D93-73B181B02A11}"/>
              </a:ext>
            </a:extLst>
          </p:cNvPr>
          <p:cNvPicPr>
            <a:picLocks noChangeAspect="1"/>
          </p:cNvPicPr>
          <p:nvPr/>
        </p:nvPicPr>
        <p:blipFill>
          <a:blip r:embed="rId2"/>
          <a:stretch>
            <a:fillRect/>
          </a:stretch>
        </p:blipFill>
        <p:spPr>
          <a:xfrm>
            <a:off x="1618290" y="1505245"/>
            <a:ext cx="5696910" cy="5033667"/>
          </a:xfrm>
          <a:prstGeom prst="rect">
            <a:avLst/>
          </a:prstGeom>
        </p:spPr>
      </p:pic>
    </p:spTree>
    <p:extLst>
      <p:ext uri="{BB962C8B-B14F-4D97-AF65-F5344CB8AC3E}">
        <p14:creationId xmlns:p14="http://schemas.microsoft.com/office/powerpoint/2010/main" val="31984623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B7F84-5B33-130F-32A2-08E269A986A8}"/>
              </a:ext>
            </a:extLst>
          </p:cNvPr>
          <p:cNvSpPr>
            <a:spLocks noGrp="1"/>
          </p:cNvSpPr>
          <p:nvPr>
            <p:ph type="title"/>
          </p:nvPr>
        </p:nvSpPr>
        <p:spPr/>
        <p:txBody>
          <a:bodyPr/>
          <a:lstStyle/>
          <a:p>
            <a:r>
              <a:rPr lang="en-US" dirty="0"/>
              <a:t>Fix for problem 2: entity markers</a:t>
            </a:r>
          </a:p>
        </p:txBody>
      </p:sp>
      <p:sp>
        <p:nvSpPr>
          <p:cNvPr id="3" name="Slide Number Placeholder 2">
            <a:extLst>
              <a:ext uri="{FF2B5EF4-FFF2-40B4-BE49-F238E27FC236}">
                <a16:creationId xmlns:a16="http://schemas.microsoft.com/office/drawing/2014/main" id="{B2ED4507-27BA-A03B-04F0-7D47A92B38EE}"/>
              </a:ext>
            </a:extLst>
          </p:cNvPr>
          <p:cNvSpPr>
            <a:spLocks noGrp="1"/>
          </p:cNvSpPr>
          <p:nvPr>
            <p:ph type="sldNum" sz="quarter" idx="12"/>
          </p:nvPr>
        </p:nvSpPr>
        <p:spPr/>
        <p:txBody>
          <a:bodyPr/>
          <a:lstStyle/>
          <a:p>
            <a:fld id="{FF5157AA-4A4D-2C48-B0F6-C526C028AE97}" type="slidenum">
              <a:rPr lang="en-US" smtClean="0"/>
              <a:t>38</a:t>
            </a:fld>
            <a:endParaRPr lang="en-US"/>
          </a:p>
        </p:txBody>
      </p:sp>
      <p:pic>
        <p:nvPicPr>
          <p:cNvPr id="5" name="Picture 4" descr="A diagram of a computer process&#10;&#10;Description automatically generated">
            <a:extLst>
              <a:ext uri="{FF2B5EF4-FFF2-40B4-BE49-F238E27FC236}">
                <a16:creationId xmlns:a16="http://schemas.microsoft.com/office/drawing/2014/main" id="{95A8BB13-EF8D-B9A7-0E4F-B8C6F1B77AEF}"/>
              </a:ext>
            </a:extLst>
          </p:cNvPr>
          <p:cNvPicPr>
            <a:picLocks noChangeAspect="1"/>
          </p:cNvPicPr>
          <p:nvPr/>
        </p:nvPicPr>
        <p:blipFill>
          <a:blip r:embed="rId2"/>
          <a:stretch>
            <a:fillRect/>
          </a:stretch>
        </p:blipFill>
        <p:spPr>
          <a:xfrm>
            <a:off x="685800" y="1603294"/>
            <a:ext cx="7772400" cy="3405959"/>
          </a:xfrm>
          <a:prstGeom prst="rect">
            <a:avLst/>
          </a:prstGeom>
        </p:spPr>
      </p:pic>
    </p:spTree>
    <p:extLst>
      <p:ext uri="{BB962C8B-B14F-4D97-AF65-F5344CB8AC3E}">
        <p14:creationId xmlns:p14="http://schemas.microsoft.com/office/powerpoint/2010/main" val="34088812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5EC96B-A8FF-85EF-0950-030748ECB073}"/>
              </a:ext>
            </a:extLst>
          </p:cNvPr>
          <p:cNvSpPr>
            <a:spLocks noGrp="1"/>
          </p:cNvSpPr>
          <p:nvPr>
            <p:ph type="title"/>
          </p:nvPr>
        </p:nvSpPr>
        <p:spPr/>
        <p:txBody>
          <a:bodyPr/>
          <a:lstStyle/>
          <a:p>
            <a:r>
              <a:rPr lang="en-US" dirty="0"/>
              <a:t>Question answering</a:t>
            </a:r>
          </a:p>
        </p:txBody>
      </p:sp>
      <p:sp>
        <p:nvSpPr>
          <p:cNvPr id="5" name="Text Placeholder 4">
            <a:extLst>
              <a:ext uri="{FF2B5EF4-FFF2-40B4-BE49-F238E27FC236}">
                <a16:creationId xmlns:a16="http://schemas.microsoft.com/office/drawing/2014/main" id="{43130AE7-E7BC-39E5-026F-6BE7127F0274}"/>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045A3010-6A3B-CA64-B3B0-2277BF26B2ED}"/>
              </a:ext>
            </a:extLst>
          </p:cNvPr>
          <p:cNvSpPr>
            <a:spLocks noGrp="1"/>
          </p:cNvSpPr>
          <p:nvPr>
            <p:ph type="sldNum" sz="quarter" idx="12"/>
          </p:nvPr>
        </p:nvSpPr>
        <p:spPr/>
        <p:txBody>
          <a:bodyPr/>
          <a:lstStyle/>
          <a:p>
            <a:fld id="{FF5157AA-4A4D-2C48-B0F6-C526C028AE97}" type="slidenum">
              <a:rPr lang="en-US" smtClean="0"/>
              <a:t>39</a:t>
            </a:fld>
            <a:endParaRPr lang="en-US"/>
          </a:p>
        </p:txBody>
      </p:sp>
    </p:spTree>
    <p:extLst>
      <p:ext uri="{BB962C8B-B14F-4D97-AF65-F5344CB8AC3E}">
        <p14:creationId xmlns:p14="http://schemas.microsoft.com/office/powerpoint/2010/main" val="4290502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1134EC-9746-A48B-71F7-23206AB7B4EC}"/>
              </a:ext>
            </a:extLst>
          </p:cNvPr>
          <p:cNvSpPr>
            <a:spLocks noGrp="1"/>
          </p:cNvSpPr>
          <p:nvPr>
            <p:ph type="title"/>
          </p:nvPr>
        </p:nvSpPr>
        <p:spPr/>
        <p:txBody>
          <a:bodyPr/>
          <a:lstStyle/>
          <a:p>
            <a:r>
              <a:rPr lang="en-US" dirty="0"/>
              <a:t>Text classification</a:t>
            </a:r>
          </a:p>
        </p:txBody>
      </p:sp>
      <p:sp>
        <p:nvSpPr>
          <p:cNvPr id="6" name="Text Placeholder 5">
            <a:extLst>
              <a:ext uri="{FF2B5EF4-FFF2-40B4-BE49-F238E27FC236}">
                <a16:creationId xmlns:a16="http://schemas.microsoft.com/office/drawing/2014/main" id="{FABF6FA9-5F6E-A0D3-22F4-575AD088A20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352C164-FB22-5C6A-93A8-5B5B02B18A31}"/>
              </a:ext>
            </a:extLst>
          </p:cNvPr>
          <p:cNvSpPr>
            <a:spLocks noGrp="1"/>
          </p:cNvSpPr>
          <p:nvPr>
            <p:ph type="sldNum" sz="quarter" idx="12"/>
          </p:nvPr>
        </p:nvSpPr>
        <p:spPr/>
        <p:txBody>
          <a:bodyPr/>
          <a:lstStyle/>
          <a:p>
            <a:fld id="{FF5157AA-4A4D-2C48-B0F6-C526C028AE97}" type="slidenum">
              <a:rPr lang="en-US" smtClean="0"/>
              <a:t>4</a:t>
            </a:fld>
            <a:endParaRPr lang="en-US"/>
          </a:p>
        </p:txBody>
      </p:sp>
    </p:spTree>
    <p:extLst>
      <p:ext uri="{BB962C8B-B14F-4D97-AF65-F5344CB8AC3E}">
        <p14:creationId xmlns:p14="http://schemas.microsoft.com/office/powerpoint/2010/main" val="26262850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1D0F01-28FC-690A-2970-87F62E47712A}"/>
              </a:ext>
            </a:extLst>
          </p:cNvPr>
          <p:cNvSpPr>
            <a:spLocks noGrp="1"/>
          </p:cNvSpPr>
          <p:nvPr>
            <p:ph type="title"/>
          </p:nvPr>
        </p:nvSpPr>
        <p:spPr/>
        <p:txBody>
          <a:bodyPr/>
          <a:lstStyle/>
          <a:p>
            <a:r>
              <a:rPr lang="en-US" dirty="0"/>
              <a:t>Definition</a:t>
            </a:r>
          </a:p>
        </p:txBody>
      </p:sp>
      <p:sp>
        <p:nvSpPr>
          <p:cNvPr id="6" name="Content Placeholder 5">
            <a:extLst>
              <a:ext uri="{FF2B5EF4-FFF2-40B4-BE49-F238E27FC236}">
                <a16:creationId xmlns:a16="http://schemas.microsoft.com/office/drawing/2014/main" id="{26F23119-5972-99FB-C8C8-245718A60B24}"/>
              </a:ext>
            </a:extLst>
          </p:cNvPr>
          <p:cNvSpPr>
            <a:spLocks noGrp="1"/>
          </p:cNvSpPr>
          <p:nvPr>
            <p:ph idx="1"/>
          </p:nvPr>
        </p:nvSpPr>
        <p:spPr/>
        <p:txBody>
          <a:bodyPr/>
          <a:lstStyle/>
          <a:p>
            <a:r>
              <a:rPr lang="en-US" dirty="0"/>
              <a:t>Question answering (QA): answering natural language questions with short, exact answers.</a:t>
            </a:r>
          </a:p>
          <a:p>
            <a:r>
              <a:rPr lang="en-US" dirty="0"/>
              <a:t>Two common types of QA:</a:t>
            </a:r>
          </a:p>
          <a:p>
            <a:pPr lvl="1"/>
            <a:r>
              <a:rPr lang="en-US" dirty="0"/>
              <a:t>Extractive QA, also known as reading comprehension</a:t>
            </a:r>
          </a:p>
          <a:p>
            <a:pPr lvl="1"/>
            <a:r>
              <a:rPr lang="en-US" dirty="0"/>
              <a:t>Multiple-choice QA</a:t>
            </a:r>
          </a:p>
        </p:txBody>
      </p:sp>
      <p:sp>
        <p:nvSpPr>
          <p:cNvPr id="4" name="Slide Number Placeholder 3">
            <a:extLst>
              <a:ext uri="{FF2B5EF4-FFF2-40B4-BE49-F238E27FC236}">
                <a16:creationId xmlns:a16="http://schemas.microsoft.com/office/drawing/2014/main" id="{6147F7A1-103F-6DF1-98BF-F95AB6349E67}"/>
              </a:ext>
            </a:extLst>
          </p:cNvPr>
          <p:cNvSpPr>
            <a:spLocks noGrp="1"/>
          </p:cNvSpPr>
          <p:nvPr>
            <p:ph type="sldNum" sz="quarter" idx="12"/>
          </p:nvPr>
        </p:nvSpPr>
        <p:spPr/>
        <p:txBody>
          <a:bodyPr/>
          <a:lstStyle/>
          <a:p>
            <a:fld id="{FF5157AA-4A4D-2C48-B0F6-C526C028AE97}" type="slidenum">
              <a:rPr lang="en-US" smtClean="0"/>
              <a:t>40</a:t>
            </a:fld>
            <a:endParaRPr lang="en-US"/>
          </a:p>
        </p:txBody>
      </p:sp>
    </p:spTree>
    <p:extLst>
      <p:ext uri="{BB962C8B-B14F-4D97-AF65-F5344CB8AC3E}">
        <p14:creationId xmlns:p14="http://schemas.microsoft.com/office/powerpoint/2010/main" val="30353508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A43EF-9C90-E1FE-6249-ADC8F964DCD0}"/>
              </a:ext>
            </a:extLst>
          </p:cNvPr>
          <p:cNvSpPr>
            <a:spLocks noGrp="1"/>
          </p:cNvSpPr>
          <p:nvPr>
            <p:ph type="title"/>
          </p:nvPr>
        </p:nvSpPr>
        <p:spPr/>
        <p:txBody>
          <a:bodyPr/>
          <a:lstStyle/>
          <a:p>
            <a:r>
              <a:rPr lang="en-US" dirty="0"/>
              <a:t>Example of extractive QA (</a:t>
            </a:r>
            <a:r>
              <a:rPr lang="en-US" dirty="0" err="1"/>
              <a:t>SQuAD</a:t>
            </a:r>
            <a:r>
              <a:rPr lang="en-US" dirty="0"/>
              <a:t>)</a:t>
            </a:r>
          </a:p>
        </p:txBody>
      </p:sp>
      <p:sp>
        <p:nvSpPr>
          <p:cNvPr id="4" name="Slide Number Placeholder 3">
            <a:extLst>
              <a:ext uri="{FF2B5EF4-FFF2-40B4-BE49-F238E27FC236}">
                <a16:creationId xmlns:a16="http://schemas.microsoft.com/office/drawing/2014/main" id="{34CAC0AF-26D2-75B9-AE99-1E4482E572EE}"/>
              </a:ext>
            </a:extLst>
          </p:cNvPr>
          <p:cNvSpPr>
            <a:spLocks noGrp="1"/>
          </p:cNvSpPr>
          <p:nvPr>
            <p:ph type="sldNum" sz="quarter" idx="12"/>
          </p:nvPr>
        </p:nvSpPr>
        <p:spPr/>
        <p:txBody>
          <a:bodyPr/>
          <a:lstStyle/>
          <a:p>
            <a:fld id="{FF5157AA-4A4D-2C48-B0F6-C526C028AE97}" type="slidenum">
              <a:rPr lang="en-US" smtClean="0"/>
              <a:t>41</a:t>
            </a:fld>
            <a:endParaRPr lang="en-US"/>
          </a:p>
        </p:txBody>
      </p:sp>
      <p:pic>
        <p:nvPicPr>
          <p:cNvPr id="6" name="Picture 5" descr="A text on a page&#10;&#10;Description automatically generated">
            <a:extLst>
              <a:ext uri="{FF2B5EF4-FFF2-40B4-BE49-F238E27FC236}">
                <a16:creationId xmlns:a16="http://schemas.microsoft.com/office/drawing/2014/main" id="{7BB84B74-2F44-8C62-8560-395863A08306}"/>
              </a:ext>
            </a:extLst>
          </p:cNvPr>
          <p:cNvPicPr>
            <a:picLocks noChangeAspect="1"/>
          </p:cNvPicPr>
          <p:nvPr/>
        </p:nvPicPr>
        <p:blipFill>
          <a:blip r:embed="rId2"/>
          <a:stretch>
            <a:fillRect/>
          </a:stretch>
        </p:blipFill>
        <p:spPr>
          <a:xfrm>
            <a:off x="685800" y="1606721"/>
            <a:ext cx="7772400" cy="4026243"/>
          </a:xfrm>
          <a:prstGeom prst="rect">
            <a:avLst/>
          </a:prstGeom>
        </p:spPr>
      </p:pic>
    </p:spTree>
    <p:extLst>
      <p:ext uri="{BB962C8B-B14F-4D97-AF65-F5344CB8AC3E}">
        <p14:creationId xmlns:p14="http://schemas.microsoft.com/office/powerpoint/2010/main" val="32379783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A43EF-9C90-E1FE-6249-ADC8F964DCD0}"/>
              </a:ext>
            </a:extLst>
          </p:cNvPr>
          <p:cNvSpPr>
            <a:spLocks noGrp="1"/>
          </p:cNvSpPr>
          <p:nvPr>
            <p:ph type="title"/>
          </p:nvPr>
        </p:nvSpPr>
        <p:spPr/>
        <p:txBody>
          <a:bodyPr/>
          <a:lstStyle/>
          <a:p>
            <a:r>
              <a:rPr lang="en-US" dirty="0"/>
              <a:t>Example of extractive QA (</a:t>
            </a:r>
            <a:r>
              <a:rPr lang="en-US" dirty="0" err="1"/>
              <a:t>SQuAD</a:t>
            </a:r>
            <a:r>
              <a:rPr lang="en-US" dirty="0"/>
              <a:t>)</a:t>
            </a:r>
          </a:p>
        </p:txBody>
      </p:sp>
      <p:sp>
        <p:nvSpPr>
          <p:cNvPr id="4" name="Slide Number Placeholder 3">
            <a:extLst>
              <a:ext uri="{FF2B5EF4-FFF2-40B4-BE49-F238E27FC236}">
                <a16:creationId xmlns:a16="http://schemas.microsoft.com/office/drawing/2014/main" id="{34CAC0AF-26D2-75B9-AE99-1E4482E572EE}"/>
              </a:ext>
            </a:extLst>
          </p:cNvPr>
          <p:cNvSpPr>
            <a:spLocks noGrp="1"/>
          </p:cNvSpPr>
          <p:nvPr>
            <p:ph type="sldNum" sz="quarter" idx="12"/>
          </p:nvPr>
        </p:nvSpPr>
        <p:spPr/>
        <p:txBody>
          <a:bodyPr/>
          <a:lstStyle/>
          <a:p>
            <a:fld id="{FF5157AA-4A4D-2C48-B0F6-C526C028AE97}" type="slidenum">
              <a:rPr lang="en-US" smtClean="0"/>
              <a:t>42</a:t>
            </a:fld>
            <a:endParaRPr lang="en-US"/>
          </a:p>
        </p:txBody>
      </p:sp>
      <p:pic>
        <p:nvPicPr>
          <p:cNvPr id="5" name="Picture 4" descr="A close up of a document&#10;&#10;Description automatically generated">
            <a:extLst>
              <a:ext uri="{FF2B5EF4-FFF2-40B4-BE49-F238E27FC236}">
                <a16:creationId xmlns:a16="http://schemas.microsoft.com/office/drawing/2014/main" id="{54D0114A-819A-E349-255C-C21378A0BFC4}"/>
              </a:ext>
            </a:extLst>
          </p:cNvPr>
          <p:cNvPicPr>
            <a:picLocks noChangeAspect="1"/>
          </p:cNvPicPr>
          <p:nvPr/>
        </p:nvPicPr>
        <p:blipFill>
          <a:blip r:embed="rId2"/>
          <a:stretch>
            <a:fillRect/>
          </a:stretch>
        </p:blipFill>
        <p:spPr>
          <a:xfrm>
            <a:off x="685800" y="1792051"/>
            <a:ext cx="7772400" cy="1832853"/>
          </a:xfrm>
          <a:prstGeom prst="rect">
            <a:avLst/>
          </a:prstGeom>
        </p:spPr>
      </p:pic>
    </p:spTree>
    <p:extLst>
      <p:ext uri="{BB962C8B-B14F-4D97-AF65-F5344CB8AC3E}">
        <p14:creationId xmlns:p14="http://schemas.microsoft.com/office/powerpoint/2010/main" val="5998396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93A54-D65F-73D7-945D-DD5C7D11BCC6}"/>
              </a:ext>
            </a:extLst>
          </p:cNvPr>
          <p:cNvSpPr>
            <a:spLocks noGrp="1"/>
          </p:cNvSpPr>
          <p:nvPr>
            <p:ph type="title"/>
          </p:nvPr>
        </p:nvSpPr>
        <p:spPr/>
        <p:txBody>
          <a:bodyPr>
            <a:normAutofit fontScale="90000"/>
          </a:bodyPr>
          <a:lstStyle/>
          <a:p>
            <a:r>
              <a:rPr lang="en-US" dirty="0"/>
              <a:t>Example of multiple-choice QA (QASC)</a:t>
            </a:r>
          </a:p>
        </p:txBody>
      </p:sp>
      <p:sp>
        <p:nvSpPr>
          <p:cNvPr id="3" name="Slide Number Placeholder 2">
            <a:extLst>
              <a:ext uri="{FF2B5EF4-FFF2-40B4-BE49-F238E27FC236}">
                <a16:creationId xmlns:a16="http://schemas.microsoft.com/office/drawing/2014/main" id="{39D14528-3022-0A31-791C-720FC045EC24}"/>
              </a:ext>
            </a:extLst>
          </p:cNvPr>
          <p:cNvSpPr>
            <a:spLocks noGrp="1"/>
          </p:cNvSpPr>
          <p:nvPr>
            <p:ph type="sldNum" sz="quarter" idx="12"/>
          </p:nvPr>
        </p:nvSpPr>
        <p:spPr/>
        <p:txBody>
          <a:bodyPr/>
          <a:lstStyle/>
          <a:p>
            <a:fld id="{FF5157AA-4A4D-2C48-B0F6-C526C028AE97}" type="slidenum">
              <a:rPr lang="en-US" smtClean="0"/>
              <a:t>43</a:t>
            </a:fld>
            <a:endParaRPr lang="en-US"/>
          </a:p>
        </p:txBody>
      </p:sp>
      <p:pic>
        <p:nvPicPr>
          <p:cNvPr id="5" name="Picture 4" descr="A white paper with black text&#10;&#10;Description automatically generated">
            <a:extLst>
              <a:ext uri="{FF2B5EF4-FFF2-40B4-BE49-F238E27FC236}">
                <a16:creationId xmlns:a16="http://schemas.microsoft.com/office/drawing/2014/main" id="{AFCB3B66-ECE8-70EB-032D-1D5658D9F25F}"/>
              </a:ext>
            </a:extLst>
          </p:cNvPr>
          <p:cNvPicPr>
            <a:picLocks noChangeAspect="1"/>
          </p:cNvPicPr>
          <p:nvPr/>
        </p:nvPicPr>
        <p:blipFill>
          <a:blip r:embed="rId2"/>
          <a:stretch>
            <a:fillRect/>
          </a:stretch>
        </p:blipFill>
        <p:spPr>
          <a:xfrm>
            <a:off x="685800" y="1520974"/>
            <a:ext cx="7772400" cy="3816052"/>
          </a:xfrm>
          <a:prstGeom prst="rect">
            <a:avLst/>
          </a:prstGeom>
        </p:spPr>
      </p:pic>
    </p:spTree>
    <p:extLst>
      <p:ext uri="{BB962C8B-B14F-4D97-AF65-F5344CB8AC3E}">
        <p14:creationId xmlns:p14="http://schemas.microsoft.com/office/powerpoint/2010/main" val="29823207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45EBA2B-0002-D049-05B7-FB928775E2FE}"/>
              </a:ext>
            </a:extLst>
          </p:cNvPr>
          <p:cNvSpPr>
            <a:spLocks noGrp="1"/>
          </p:cNvSpPr>
          <p:nvPr>
            <p:ph type="sldNum" sz="quarter" idx="12"/>
          </p:nvPr>
        </p:nvSpPr>
        <p:spPr/>
        <p:txBody>
          <a:bodyPr/>
          <a:lstStyle/>
          <a:p>
            <a:fld id="{FF5157AA-4A4D-2C48-B0F6-C526C028AE97}" type="slidenum">
              <a:rPr lang="en-US" smtClean="0"/>
              <a:t>44</a:t>
            </a:fld>
            <a:endParaRPr lang="en-US"/>
          </a:p>
        </p:txBody>
      </p:sp>
      <p:sp>
        <p:nvSpPr>
          <p:cNvPr id="4" name="TextBox 3">
            <a:extLst>
              <a:ext uri="{FF2B5EF4-FFF2-40B4-BE49-F238E27FC236}">
                <a16:creationId xmlns:a16="http://schemas.microsoft.com/office/drawing/2014/main" id="{3A782D67-1AF4-7536-1449-C3DF4E3DD60A}"/>
              </a:ext>
            </a:extLst>
          </p:cNvPr>
          <p:cNvSpPr txBox="1"/>
          <p:nvPr/>
        </p:nvSpPr>
        <p:spPr>
          <a:xfrm>
            <a:off x="2530672" y="2159527"/>
            <a:ext cx="4082656" cy="646331"/>
          </a:xfrm>
          <a:prstGeom prst="rect">
            <a:avLst/>
          </a:prstGeom>
          <a:noFill/>
        </p:spPr>
        <p:txBody>
          <a:bodyPr wrap="none" rtlCol="0">
            <a:spAutoFit/>
          </a:bodyPr>
          <a:lstStyle/>
          <a:p>
            <a:r>
              <a:rPr lang="en-US" sz="3600" dirty="0">
                <a:solidFill>
                  <a:srgbClr val="0070C0"/>
                </a:solidFill>
              </a:rPr>
              <a:t>Where is QA useful?</a:t>
            </a:r>
          </a:p>
        </p:txBody>
      </p:sp>
    </p:spTree>
    <p:extLst>
      <p:ext uri="{BB962C8B-B14F-4D97-AF65-F5344CB8AC3E}">
        <p14:creationId xmlns:p14="http://schemas.microsoft.com/office/powerpoint/2010/main" val="32443227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207E76-A866-13B2-1829-D738A9B58050}"/>
              </a:ext>
            </a:extLst>
          </p:cNvPr>
          <p:cNvSpPr>
            <a:spLocks noGrp="1"/>
          </p:cNvSpPr>
          <p:nvPr>
            <p:ph type="title"/>
          </p:nvPr>
        </p:nvSpPr>
        <p:spPr/>
        <p:txBody>
          <a:bodyPr/>
          <a:lstStyle/>
          <a:p>
            <a:r>
              <a:rPr lang="en-US" dirty="0"/>
              <a:t>Architecture for extractive QA</a:t>
            </a:r>
          </a:p>
        </p:txBody>
      </p:sp>
      <p:sp>
        <p:nvSpPr>
          <p:cNvPr id="2" name="Slide Number Placeholder 1">
            <a:extLst>
              <a:ext uri="{FF2B5EF4-FFF2-40B4-BE49-F238E27FC236}">
                <a16:creationId xmlns:a16="http://schemas.microsoft.com/office/drawing/2014/main" id="{07B37D88-EAB3-98C1-AD5E-48B6372CAB36}"/>
              </a:ext>
            </a:extLst>
          </p:cNvPr>
          <p:cNvSpPr>
            <a:spLocks noGrp="1"/>
          </p:cNvSpPr>
          <p:nvPr>
            <p:ph type="sldNum" sz="quarter" idx="12"/>
          </p:nvPr>
        </p:nvSpPr>
        <p:spPr/>
        <p:txBody>
          <a:bodyPr/>
          <a:lstStyle/>
          <a:p>
            <a:fld id="{FF5157AA-4A4D-2C48-B0F6-C526C028AE97}" type="slidenum">
              <a:rPr lang="en-US" smtClean="0"/>
              <a:t>45</a:t>
            </a:fld>
            <a:endParaRPr lang="en-US"/>
          </a:p>
        </p:txBody>
      </p:sp>
      <p:pic>
        <p:nvPicPr>
          <p:cNvPr id="6" name="Picture 5" descr="A close up of black text&#10;&#10;Description automatically generated">
            <a:extLst>
              <a:ext uri="{FF2B5EF4-FFF2-40B4-BE49-F238E27FC236}">
                <a16:creationId xmlns:a16="http://schemas.microsoft.com/office/drawing/2014/main" id="{BA99F272-00A6-E372-DAC2-E257029BBFB6}"/>
              </a:ext>
            </a:extLst>
          </p:cNvPr>
          <p:cNvPicPr>
            <a:picLocks noChangeAspect="1"/>
          </p:cNvPicPr>
          <p:nvPr/>
        </p:nvPicPr>
        <p:blipFill>
          <a:blip r:embed="rId2"/>
          <a:stretch>
            <a:fillRect/>
          </a:stretch>
        </p:blipFill>
        <p:spPr>
          <a:xfrm>
            <a:off x="226483" y="3131862"/>
            <a:ext cx="8691034" cy="1286426"/>
          </a:xfrm>
          <a:prstGeom prst="rect">
            <a:avLst/>
          </a:prstGeom>
        </p:spPr>
      </p:pic>
      <p:cxnSp>
        <p:nvCxnSpPr>
          <p:cNvPr id="8" name="Straight Connector 7">
            <a:extLst>
              <a:ext uri="{FF2B5EF4-FFF2-40B4-BE49-F238E27FC236}">
                <a16:creationId xmlns:a16="http://schemas.microsoft.com/office/drawing/2014/main" id="{38EC6F9D-9946-EF67-4120-F1812FD29457}"/>
              </a:ext>
            </a:extLst>
          </p:cNvPr>
          <p:cNvCxnSpPr/>
          <p:nvPr/>
        </p:nvCxnSpPr>
        <p:spPr>
          <a:xfrm>
            <a:off x="4432300" y="4038600"/>
            <a:ext cx="1524000"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Rounded Rectangular Callout 8">
            <a:extLst>
              <a:ext uri="{FF2B5EF4-FFF2-40B4-BE49-F238E27FC236}">
                <a16:creationId xmlns:a16="http://schemas.microsoft.com/office/drawing/2014/main" id="{4F695F95-FDF7-3C60-487F-E5B0F4DA04E3}"/>
              </a:ext>
            </a:extLst>
          </p:cNvPr>
          <p:cNvSpPr/>
          <p:nvPr/>
        </p:nvSpPr>
        <p:spPr>
          <a:xfrm>
            <a:off x="3320995" y="2113238"/>
            <a:ext cx="1745106" cy="471566"/>
          </a:xfrm>
          <a:prstGeom prst="wedgeRoundRectCallout">
            <a:avLst>
              <a:gd name="adj1" fmla="val 28715"/>
              <a:gd name="adj2" fmla="val 30164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Answer start</a:t>
            </a:r>
          </a:p>
        </p:txBody>
      </p:sp>
      <p:sp>
        <p:nvSpPr>
          <p:cNvPr id="10" name="Rounded Rectangular Callout 9">
            <a:extLst>
              <a:ext uri="{FF2B5EF4-FFF2-40B4-BE49-F238E27FC236}">
                <a16:creationId xmlns:a16="http://schemas.microsoft.com/office/drawing/2014/main" id="{A27CF2AE-7D29-3604-9FBF-C1A953B991FF}"/>
              </a:ext>
            </a:extLst>
          </p:cNvPr>
          <p:cNvSpPr/>
          <p:nvPr/>
        </p:nvSpPr>
        <p:spPr>
          <a:xfrm>
            <a:off x="5429786" y="2107242"/>
            <a:ext cx="1745106" cy="471566"/>
          </a:xfrm>
          <a:prstGeom prst="wedgeRoundRectCallout">
            <a:avLst>
              <a:gd name="adj1" fmla="val -18199"/>
              <a:gd name="adj2" fmla="val 30390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Answer end</a:t>
            </a:r>
          </a:p>
        </p:txBody>
      </p:sp>
    </p:spTree>
    <p:extLst>
      <p:ext uri="{BB962C8B-B14F-4D97-AF65-F5344CB8AC3E}">
        <p14:creationId xmlns:p14="http://schemas.microsoft.com/office/powerpoint/2010/main" val="332667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black symbols with a white background&#10;&#10;Description automatically generated">
            <a:extLst>
              <a:ext uri="{FF2B5EF4-FFF2-40B4-BE49-F238E27FC236}">
                <a16:creationId xmlns:a16="http://schemas.microsoft.com/office/drawing/2014/main" id="{E119FB52-BBE6-9DCA-7D65-7036010447D1}"/>
              </a:ext>
            </a:extLst>
          </p:cNvPr>
          <p:cNvPicPr>
            <a:picLocks noChangeAspect="1"/>
          </p:cNvPicPr>
          <p:nvPr/>
        </p:nvPicPr>
        <p:blipFill>
          <a:blip r:embed="rId2"/>
          <a:stretch>
            <a:fillRect/>
          </a:stretch>
        </p:blipFill>
        <p:spPr>
          <a:xfrm>
            <a:off x="1977656" y="3976409"/>
            <a:ext cx="3125972" cy="934272"/>
          </a:xfrm>
          <a:prstGeom prst="rect">
            <a:avLst/>
          </a:prstGeom>
        </p:spPr>
      </p:pic>
      <p:pic>
        <p:nvPicPr>
          <p:cNvPr id="6" name="Picture 5" descr="A math equation with a number and a number&#10;&#10;Description automatically generated with medium confidence">
            <a:extLst>
              <a:ext uri="{FF2B5EF4-FFF2-40B4-BE49-F238E27FC236}">
                <a16:creationId xmlns:a16="http://schemas.microsoft.com/office/drawing/2014/main" id="{381DDA99-01ED-3116-FA22-5D836D349CBC}"/>
              </a:ext>
            </a:extLst>
          </p:cNvPr>
          <p:cNvPicPr>
            <a:picLocks noChangeAspect="1"/>
          </p:cNvPicPr>
          <p:nvPr/>
        </p:nvPicPr>
        <p:blipFill>
          <a:blip r:embed="rId3"/>
          <a:stretch>
            <a:fillRect/>
          </a:stretch>
        </p:blipFill>
        <p:spPr>
          <a:xfrm>
            <a:off x="1977656" y="2484748"/>
            <a:ext cx="3231715" cy="931863"/>
          </a:xfrm>
          <a:prstGeom prst="rect">
            <a:avLst/>
          </a:prstGeom>
        </p:spPr>
      </p:pic>
      <p:sp>
        <p:nvSpPr>
          <p:cNvPr id="2" name="Title 1">
            <a:extLst>
              <a:ext uri="{FF2B5EF4-FFF2-40B4-BE49-F238E27FC236}">
                <a16:creationId xmlns:a16="http://schemas.microsoft.com/office/drawing/2014/main" id="{19EB08D2-A804-DDF3-9B14-9A678F9803AF}"/>
              </a:ext>
            </a:extLst>
          </p:cNvPr>
          <p:cNvSpPr>
            <a:spLocks noGrp="1"/>
          </p:cNvSpPr>
          <p:nvPr>
            <p:ph type="title"/>
          </p:nvPr>
        </p:nvSpPr>
        <p:spPr/>
        <p:txBody>
          <a:bodyPr/>
          <a:lstStyle/>
          <a:p>
            <a:r>
              <a:rPr lang="en-US" dirty="0"/>
              <a:t>Architecture for extractive QA</a:t>
            </a:r>
          </a:p>
        </p:txBody>
      </p:sp>
      <p:sp>
        <p:nvSpPr>
          <p:cNvPr id="3" name="Slide Number Placeholder 2">
            <a:extLst>
              <a:ext uri="{FF2B5EF4-FFF2-40B4-BE49-F238E27FC236}">
                <a16:creationId xmlns:a16="http://schemas.microsoft.com/office/drawing/2014/main" id="{395247AC-DFAE-2321-9B81-292679CDED8C}"/>
              </a:ext>
            </a:extLst>
          </p:cNvPr>
          <p:cNvSpPr>
            <a:spLocks noGrp="1"/>
          </p:cNvSpPr>
          <p:nvPr>
            <p:ph type="sldNum" sz="quarter" idx="12"/>
          </p:nvPr>
        </p:nvSpPr>
        <p:spPr/>
        <p:txBody>
          <a:bodyPr/>
          <a:lstStyle/>
          <a:p>
            <a:fld id="{FF5157AA-4A4D-2C48-B0F6-C526C028AE97}" type="slidenum">
              <a:rPr lang="en-US" smtClean="0"/>
              <a:t>46</a:t>
            </a:fld>
            <a:endParaRPr lang="en-US"/>
          </a:p>
        </p:txBody>
      </p:sp>
      <p:sp>
        <p:nvSpPr>
          <p:cNvPr id="8" name="Rounded Rectangular Callout 7">
            <a:extLst>
              <a:ext uri="{FF2B5EF4-FFF2-40B4-BE49-F238E27FC236}">
                <a16:creationId xmlns:a16="http://schemas.microsoft.com/office/drawing/2014/main" id="{C1F6E23E-8BB4-A014-BB44-5C08EE870487}"/>
              </a:ext>
            </a:extLst>
          </p:cNvPr>
          <p:cNvSpPr/>
          <p:nvPr/>
        </p:nvSpPr>
        <p:spPr>
          <a:xfrm>
            <a:off x="5874893" y="1400855"/>
            <a:ext cx="2354707" cy="725657"/>
          </a:xfrm>
          <a:prstGeom prst="wedgeRoundRectCallout">
            <a:avLst>
              <a:gd name="adj1" fmla="val -92410"/>
              <a:gd name="adj2" fmla="val 100432"/>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Contextualized embedding of token </a:t>
            </a:r>
            <a:r>
              <a:rPr lang="en-US" i="1" dirty="0" err="1"/>
              <a:t>i</a:t>
            </a:r>
            <a:endParaRPr lang="en-US" i="1" dirty="0"/>
          </a:p>
        </p:txBody>
      </p:sp>
      <p:sp>
        <p:nvSpPr>
          <p:cNvPr id="9" name="Rounded Rectangular Callout 8">
            <a:extLst>
              <a:ext uri="{FF2B5EF4-FFF2-40B4-BE49-F238E27FC236}">
                <a16:creationId xmlns:a16="http://schemas.microsoft.com/office/drawing/2014/main" id="{832F18DE-6373-C4D6-B4B2-7091617E0CED}"/>
              </a:ext>
            </a:extLst>
          </p:cNvPr>
          <p:cNvSpPr/>
          <p:nvPr/>
        </p:nvSpPr>
        <p:spPr>
          <a:xfrm>
            <a:off x="5874892" y="2525410"/>
            <a:ext cx="2354707" cy="917774"/>
          </a:xfrm>
          <a:prstGeom prst="wedgeRoundRectCallout">
            <a:avLst>
              <a:gd name="adj1" fmla="val -110924"/>
              <a:gd name="adj2" fmla="val 109428"/>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 and E are vectors trained with the rest of the network</a:t>
            </a:r>
          </a:p>
        </p:txBody>
      </p:sp>
    </p:spTree>
    <p:extLst>
      <p:ext uri="{BB962C8B-B14F-4D97-AF65-F5344CB8AC3E}">
        <p14:creationId xmlns:p14="http://schemas.microsoft.com/office/powerpoint/2010/main" val="385148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B08D2-A804-DDF3-9B14-9A678F9803AF}"/>
              </a:ext>
            </a:extLst>
          </p:cNvPr>
          <p:cNvSpPr>
            <a:spLocks noGrp="1"/>
          </p:cNvSpPr>
          <p:nvPr>
            <p:ph type="title"/>
          </p:nvPr>
        </p:nvSpPr>
        <p:spPr/>
        <p:txBody>
          <a:bodyPr/>
          <a:lstStyle/>
          <a:p>
            <a:r>
              <a:rPr lang="en-US" dirty="0"/>
              <a:t>Architecture for extractive QA</a:t>
            </a:r>
          </a:p>
        </p:txBody>
      </p:sp>
      <p:sp>
        <p:nvSpPr>
          <p:cNvPr id="3" name="Slide Number Placeholder 2">
            <a:extLst>
              <a:ext uri="{FF2B5EF4-FFF2-40B4-BE49-F238E27FC236}">
                <a16:creationId xmlns:a16="http://schemas.microsoft.com/office/drawing/2014/main" id="{395247AC-DFAE-2321-9B81-292679CDED8C}"/>
              </a:ext>
            </a:extLst>
          </p:cNvPr>
          <p:cNvSpPr>
            <a:spLocks noGrp="1"/>
          </p:cNvSpPr>
          <p:nvPr>
            <p:ph type="sldNum" sz="quarter" idx="12"/>
          </p:nvPr>
        </p:nvSpPr>
        <p:spPr/>
        <p:txBody>
          <a:bodyPr/>
          <a:lstStyle/>
          <a:p>
            <a:fld id="{FF5157AA-4A4D-2C48-B0F6-C526C028AE97}" type="slidenum">
              <a:rPr lang="en-US" smtClean="0"/>
              <a:t>47</a:t>
            </a:fld>
            <a:endParaRPr lang="en-US"/>
          </a:p>
        </p:txBody>
      </p:sp>
      <p:sp>
        <p:nvSpPr>
          <p:cNvPr id="8" name="Rounded Rectangular Callout 7">
            <a:extLst>
              <a:ext uri="{FF2B5EF4-FFF2-40B4-BE49-F238E27FC236}">
                <a16:creationId xmlns:a16="http://schemas.microsoft.com/office/drawing/2014/main" id="{C1F6E23E-8BB4-A014-BB44-5C08EE870487}"/>
              </a:ext>
            </a:extLst>
          </p:cNvPr>
          <p:cNvSpPr/>
          <p:nvPr/>
        </p:nvSpPr>
        <p:spPr>
          <a:xfrm>
            <a:off x="3192130" y="2356092"/>
            <a:ext cx="3498112" cy="931862"/>
          </a:xfrm>
          <a:prstGeom prst="wedgeRoundRectCallout">
            <a:avLst>
              <a:gd name="adj1" fmla="val 35554"/>
              <a:gd name="adj2" fmla="val 12097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At inference it is sufficient to find </a:t>
            </a:r>
            <a:r>
              <a:rPr lang="en-US" sz="2000" i="1" dirty="0" err="1"/>
              <a:t>i</a:t>
            </a:r>
            <a:r>
              <a:rPr lang="en-US" sz="2000" dirty="0"/>
              <a:t> and </a:t>
            </a:r>
            <a:r>
              <a:rPr lang="en-US" sz="2000" i="1" dirty="0"/>
              <a:t>j</a:t>
            </a:r>
            <a:r>
              <a:rPr lang="en-US" sz="2000" dirty="0"/>
              <a:t> that maximize this</a:t>
            </a:r>
            <a:endParaRPr lang="en-US" sz="2000" i="1" dirty="0"/>
          </a:p>
        </p:txBody>
      </p:sp>
      <p:sp>
        <p:nvSpPr>
          <p:cNvPr id="10" name="TextBox 9">
            <a:extLst>
              <a:ext uri="{FF2B5EF4-FFF2-40B4-BE49-F238E27FC236}">
                <a16:creationId xmlns:a16="http://schemas.microsoft.com/office/drawing/2014/main" id="{82FB3A66-7E43-889F-9B07-56AC8D3E6051}"/>
              </a:ext>
            </a:extLst>
          </p:cNvPr>
          <p:cNvSpPr txBox="1"/>
          <p:nvPr/>
        </p:nvSpPr>
        <p:spPr>
          <a:xfrm>
            <a:off x="457200" y="5473579"/>
            <a:ext cx="1699568" cy="523220"/>
          </a:xfrm>
          <a:prstGeom prst="rect">
            <a:avLst/>
          </a:prstGeom>
          <a:noFill/>
        </p:spPr>
        <p:txBody>
          <a:bodyPr wrap="none" rtlCol="0">
            <a:spAutoFit/>
          </a:bodyPr>
          <a:lstStyle/>
          <a:p>
            <a:r>
              <a:rPr lang="en-US" sz="2800" dirty="0"/>
              <a:t>where </a:t>
            </a:r>
            <a:r>
              <a:rPr lang="en-US" sz="2800" i="1" dirty="0" err="1"/>
              <a:t>i</a:t>
            </a:r>
            <a:r>
              <a:rPr lang="en-US" sz="2800" dirty="0"/>
              <a:t> &lt; </a:t>
            </a:r>
            <a:r>
              <a:rPr lang="en-US" sz="2800" i="1" dirty="0"/>
              <a:t>j</a:t>
            </a:r>
          </a:p>
        </p:txBody>
      </p:sp>
      <p:pic>
        <p:nvPicPr>
          <p:cNvPr id="5" name="Picture 4" descr="A black symbols with a white background&#10;&#10;Description automatically generated">
            <a:extLst>
              <a:ext uri="{FF2B5EF4-FFF2-40B4-BE49-F238E27FC236}">
                <a16:creationId xmlns:a16="http://schemas.microsoft.com/office/drawing/2014/main" id="{607AEF64-650D-FFC7-16E0-107F2B60E1DD}"/>
              </a:ext>
            </a:extLst>
          </p:cNvPr>
          <p:cNvPicPr>
            <a:picLocks noChangeAspect="1"/>
          </p:cNvPicPr>
          <p:nvPr/>
        </p:nvPicPr>
        <p:blipFill>
          <a:blip r:embed="rId2"/>
          <a:stretch>
            <a:fillRect/>
          </a:stretch>
        </p:blipFill>
        <p:spPr>
          <a:xfrm>
            <a:off x="340243" y="4022840"/>
            <a:ext cx="7772400" cy="1138308"/>
          </a:xfrm>
          <a:prstGeom prst="rect">
            <a:avLst/>
          </a:prstGeom>
        </p:spPr>
      </p:pic>
      <p:cxnSp>
        <p:nvCxnSpPr>
          <p:cNvPr id="12" name="Straight Connector 11">
            <a:extLst>
              <a:ext uri="{FF2B5EF4-FFF2-40B4-BE49-F238E27FC236}">
                <a16:creationId xmlns:a16="http://schemas.microsoft.com/office/drawing/2014/main" id="{458390F9-009E-E8BB-CF8E-D5195268F842}"/>
              </a:ext>
            </a:extLst>
          </p:cNvPr>
          <p:cNvCxnSpPr>
            <a:cxnSpLocks/>
          </p:cNvCxnSpPr>
          <p:nvPr/>
        </p:nvCxnSpPr>
        <p:spPr>
          <a:xfrm>
            <a:off x="5613991" y="4348716"/>
            <a:ext cx="1438255"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1369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B08D2-A804-DDF3-9B14-9A678F9803AF}"/>
              </a:ext>
            </a:extLst>
          </p:cNvPr>
          <p:cNvSpPr>
            <a:spLocks noGrp="1"/>
          </p:cNvSpPr>
          <p:nvPr>
            <p:ph type="title"/>
          </p:nvPr>
        </p:nvSpPr>
        <p:spPr/>
        <p:txBody>
          <a:bodyPr/>
          <a:lstStyle/>
          <a:p>
            <a:r>
              <a:rPr lang="en-US" dirty="0"/>
              <a:t>Architecture for extractive QA</a:t>
            </a:r>
          </a:p>
        </p:txBody>
      </p:sp>
      <p:sp>
        <p:nvSpPr>
          <p:cNvPr id="4" name="Content Placeholder 3">
            <a:extLst>
              <a:ext uri="{FF2B5EF4-FFF2-40B4-BE49-F238E27FC236}">
                <a16:creationId xmlns:a16="http://schemas.microsoft.com/office/drawing/2014/main" id="{F564F50B-B988-8A08-D70B-A794A19D730F}"/>
              </a:ext>
            </a:extLst>
          </p:cNvPr>
          <p:cNvSpPr>
            <a:spLocks noGrp="1"/>
          </p:cNvSpPr>
          <p:nvPr>
            <p:ph idx="1"/>
          </p:nvPr>
        </p:nvSpPr>
        <p:spPr/>
        <p:txBody>
          <a:bodyPr/>
          <a:lstStyle/>
          <a:p>
            <a:r>
              <a:rPr lang="en-US" dirty="0">
                <a:solidFill>
                  <a:srgbClr val="0070C0"/>
                </a:solidFill>
              </a:rPr>
              <a:t>How are questions without an answer handled?</a:t>
            </a:r>
          </a:p>
          <a:p>
            <a:r>
              <a:rPr lang="en-US" dirty="0"/>
              <a:t>Can you think of variations of this architecture for extractive QA? Hint: how would you use the question more explicitly?</a:t>
            </a:r>
          </a:p>
        </p:txBody>
      </p:sp>
      <p:sp>
        <p:nvSpPr>
          <p:cNvPr id="3" name="Slide Number Placeholder 2">
            <a:extLst>
              <a:ext uri="{FF2B5EF4-FFF2-40B4-BE49-F238E27FC236}">
                <a16:creationId xmlns:a16="http://schemas.microsoft.com/office/drawing/2014/main" id="{395247AC-DFAE-2321-9B81-292679CDED8C}"/>
              </a:ext>
            </a:extLst>
          </p:cNvPr>
          <p:cNvSpPr>
            <a:spLocks noGrp="1"/>
          </p:cNvSpPr>
          <p:nvPr>
            <p:ph type="sldNum" sz="quarter" idx="12"/>
          </p:nvPr>
        </p:nvSpPr>
        <p:spPr/>
        <p:txBody>
          <a:bodyPr/>
          <a:lstStyle/>
          <a:p>
            <a:fld id="{FF5157AA-4A4D-2C48-B0F6-C526C028AE97}" type="slidenum">
              <a:rPr lang="en-US" smtClean="0"/>
              <a:t>48</a:t>
            </a:fld>
            <a:endParaRPr lang="en-US"/>
          </a:p>
        </p:txBody>
      </p:sp>
    </p:spTree>
    <p:extLst>
      <p:ext uri="{BB962C8B-B14F-4D97-AF65-F5344CB8AC3E}">
        <p14:creationId xmlns:p14="http://schemas.microsoft.com/office/powerpoint/2010/main" val="31141486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7A60FFE-62E1-0B33-8FD6-40C1228DE638}"/>
              </a:ext>
            </a:extLst>
          </p:cNvPr>
          <p:cNvSpPr>
            <a:spLocks noGrp="1"/>
          </p:cNvSpPr>
          <p:nvPr>
            <p:ph type="title"/>
          </p:nvPr>
        </p:nvSpPr>
        <p:spPr/>
        <p:txBody>
          <a:bodyPr>
            <a:normAutofit fontScale="90000"/>
          </a:bodyPr>
          <a:lstStyle/>
          <a:p>
            <a:r>
              <a:rPr lang="en-US" dirty="0"/>
              <a:t>Architecture for multiple-choice QA</a:t>
            </a:r>
          </a:p>
        </p:txBody>
      </p:sp>
      <p:sp>
        <p:nvSpPr>
          <p:cNvPr id="4" name="Slide Number Placeholder 3">
            <a:extLst>
              <a:ext uri="{FF2B5EF4-FFF2-40B4-BE49-F238E27FC236}">
                <a16:creationId xmlns:a16="http://schemas.microsoft.com/office/drawing/2014/main" id="{706525EF-49D0-7FA8-11CA-94B0478EB317}"/>
              </a:ext>
            </a:extLst>
          </p:cNvPr>
          <p:cNvSpPr>
            <a:spLocks noGrp="1"/>
          </p:cNvSpPr>
          <p:nvPr>
            <p:ph type="sldNum" sz="quarter" idx="12"/>
          </p:nvPr>
        </p:nvSpPr>
        <p:spPr/>
        <p:txBody>
          <a:bodyPr/>
          <a:lstStyle/>
          <a:p>
            <a:fld id="{FF5157AA-4A4D-2C48-B0F6-C526C028AE97}" type="slidenum">
              <a:rPr lang="en-US" smtClean="0"/>
              <a:t>49</a:t>
            </a:fld>
            <a:endParaRPr lang="en-US"/>
          </a:p>
        </p:txBody>
      </p:sp>
      <p:pic>
        <p:nvPicPr>
          <p:cNvPr id="8" name="Picture 7" descr="A white paper with black text&#10;&#10;Description automatically generated">
            <a:extLst>
              <a:ext uri="{FF2B5EF4-FFF2-40B4-BE49-F238E27FC236}">
                <a16:creationId xmlns:a16="http://schemas.microsoft.com/office/drawing/2014/main" id="{166AD44B-C823-842F-FEBD-DB017D12C538}"/>
              </a:ext>
            </a:extLst>
          </p:cNvPr>
          <p:cNvPicPr>
            <a:picLocks noChangeAspect="1"/>
          </p:cNvPicPr>
          <p:nvPr/>
        </p:nvPicPr>
        <p:blipFill>
          <a:blip r:embed="rId2"/>
          <a:stretch>
            <a:fillRect/>
          </a:stretch>
        </p:blipFill>
        <p:spPr>
          <a:xfrm>
            <a:off x="635000" y="2016274"/>
            <a:ext cx="6679826" cy="3279626"/>
          </a:xfrm>
          <a:prstGeom prst="rect">
            <a:avLst/>
          </a:prstGeom>
        </p:spPr>
      </p:pic>
      <p:grpSp>
        <p:nvGrpSpPr>
          <p:cNvPr id="11" name="Group 10">
            <a:extLst>
              <a:ext uri="{FF2B5EF4-FFF2-40B4-BE49-F238E27FC236}">
                <a16:creationId xmlns:a16="http://schemas.microsoft.com/office/drawing/2014/main" id="{BAC3AD7E-B033-20BC-8790-31761F3735BB}"/>
              </a:ext>
            </a:extLst>
          </p:cNvPr>
          <p:cNvGrpSpPr/>
          <p:nvPr/>
        </p:nvGrpSpPr>
        <p:grpSpPr>
          <a:xfrm>
            <a:off x="635000" y="1889124"/>
            <a:ext cx="8391156" cy="3406776"/>
            <a:chOff x="635000" y="1889124"/>
            <a:chExt cx="8391156" cy="3406776"/>
          </a:xfrm>
        </p:grpSpPr>
        <p:sp>
          <p:nvSpPr>
            <p:cNvPr id="9" name="Rounded Rectangular Callout 8">
              <a:extLst>
                <a:ext uri="{FF2B5EF4-FFF2-40B4-BE49-F238E27FC236}">
                  <a16:creationId xmlns:a16="http://schemas.microsoft.com/office/drawing/2014/main" id="{13587EED-5643-51CF-CEDA-471CCBC822AE}"/>
                </a:ext>
              </a:extLst>
            </p:cNvPr>
            <p:cNvSpPr/>
            <p:nvPr/>
          </p:nvSpPr>
          <p:spPr>
            <a:xfrm>
              <a:off x="5118100" y="1889124"/>
              <a:ext cx="3908056" cy="1755775"/>
            </a:xfrm>
            <a:prstGeom prst="wedgeRoundRectCallout">
              <a:avLst>
                <a:gd name="adj1" fmla="val -36264"/>
                <a:gd name="adj2" fmla="val 79552"/>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Step 1: find the facts that (may) support each candidate answer from a large knowledge base</a:t>
              </a:r>
            </a:p>
            <a:p>
              <a:pPr algn="ctr"/>
              <a:endParaRPr lang="en-US" sz="2000" i="1" dirty="0"/>
            </a:p>
            <a:p>
              <a:pPr algn="ctr"/>
              <a:r>
                <a:rPr lang="en-US" sz="2000" dirty="0"/>
                <a:t>How would you do it?</a:t>
              </a:r>
            </a:p>
          </p:txBody>
        </p:sp>
        <p:sp>
          <p:nvSpPr>
            <p:cNvPr id="10" name="Rectangle 9">
              <a:extLst>
                <a:ext uri="{FF2B5EF4-FFF2-40B4-BE49-F238E27FC236}">
                  <a16:creationId xmlns:a16="http://schemas.microsoft.com/office/drawing/2014/main" id="{AE01E0FE-F30F-D5DD-A8CB-EAFDD6A761D5}"/>
                </a:ext>
              </a:extLst>
            </p:cNvPr>
            <p:cNvSpPr/>
            <p:nvPr/>
          </p:nvSpPr>
          <p:spPr>
            <a:xfrm>
              <a:off x="635000" y="4229100"/>
              <a:ext cx="5448300" cy="10668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17042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38615C-C004-F599-DF2B-E4E3C33FAA98}"/>
              </a:ext>
            </a:extLst>
          </p:cNvPr>
          <p:cNvSpPr>
            <a:spLocks noGrp="1"/>
          </p:cNvSpPr>
          <p:nvPr>
            <p:ph type="title"/>
          </p:nvPr>
        </p:nvSpPr>
        <p:spPr/>
        <p:txBody>
          <a:bodyPr/>
          <a:lstStyle/>
          <a:p>
            <a:r>
              <a:rPr lang="en-US" dirty="0"/>
              <a:t>Applications</a:t>
            </a:r>
          </a:p>
        </p:txBody>
      </p:sp>
      <p:sp>
        <p:nvSpPr>
          <p:cNvPr id="6" name="Content Placeholder 5">
            <a:extLst>
              <a:ext uri="{FF2B5EF4-FFF2-40B4-BE49-F238E27FC236}">
                <a16:creationId xmlns:a16="http://schemas.microsoft.com/office/drawing/2014/main" id="{66631F01-ADB2-7F63-9935-9FD9841F19E7}"/>
              </a:ext>
            </a:extLst>
          </p:cNvPr>
          <p:cNvSpPr>
            <a:spLocks noGrp="1"/>
          </p:cNvSpPr>
          <p:nvPr>
            <p:ph idx="1"/>
          </p:nvPr>
        </p:nvSpPr>
        <p:spPr/>
        <p:txBody>
          <a:bodyPr/>
          <a:lstStyle/>
          <a:p>
            <a:r>
              <a:rPr lang="en-US" dirty="0"/>
              <a:t>Probably the most common NLP application (before language models took off)</a:t>
            </a:r>
          </a:p>
          <a:p>
            <a:r>
              <a:rPr lang="en-US" dirty="0"/>
              <a:t>What applications of text classification can you think of?</a:t>
            </a:r>
          </a:p>
        </p:txBody>
      </p:sp>
      <p:sp>
        <p:nvSpPr>
          <p:cNvPr id="4" name="Slide Number Placeholder 3">
            <a:extLst>
              <a:ext uri="{FF2B5EF4-FFF2-40B4-BE49-F238E27FC236}">
                <a16:creationId xmlns:a16="http://schemas.microsoft.com/office/drawing/2014/main" id="{F29240BD-E867-35C7-B82D-D813A2F336A6}"/>
              </a:ext>
            </a:extLst>
          </p:cNvPr>
          <p:cNvSpPr>
            <a:spLocks noGrp="1"/>
          </p:cNvSpPr>
          <p:nvPr>
            <p:ph type="sldNum" sz="quarter" idx="12"/>
          </p:nvPr>
        </p:nvSpPr>
        <p:spPr/>
        <p:txBody>
          <a:bodyPr/>
          <a:lstStyle/>
          <a:p>
            <a:fld id="{FF5157AA-4A4D-2C48-B0F6-C526C028AE97}" type="slidenum">
              <a:rPr lang="en-US" smtClean="0"/>
              <a:t>5</a:t>
            </a:fld>
            <a:endParaRPr lang="en-US"/>
          </a:p>
        </p:txBody>
      </p:sp>
    </p:spTree>
    <p:extLst>
      <p:ext uri="{BB962C8B-B14F-4D97-AF65-F5344CB8AC3E}">
        <p14:creationId xmlns:p14="http://schemas.microsoft.com/office/powerpoint/2010/main" val="16049516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7A60FFE-62E1-0B33-8FD6-40C1228DE638}"/>
              </a:ext>
            </a:extLst>
          </p:cNvPr>
          <p:cNvSpPr>
            <a:spLocks noGrp="1"/>
          </p:cNvSpPr>
          <p:nvPr>
            <p:ph type="title"/>
          </p:nvPr>
        </p:nvSpPr>
        <p:spPr/>
        <p:txBody>
          <a:bodyPr>
            <a:normAutofit fontScale="90000"/>
          </a:bodyPr>
          <a:lstStyle/>
          <a:p>
            <a:r>
              <a:rPr lang="en-US" dirty="0"/>
              <a:t>Architecture for multiple-choice QA</a:t>
            </a:r>
          </a:p>
        </p:txBody>
      </p:sp>
      <p:sp>
        <p:nvSpPr>
          <p:cNvPr id="4" name="Slide Number Placeholder 3">
            <a:extLst>
              <a:ext uri="{FF2B5EF4-FFF2-40B4-BE49-F238E27FC236}">
                <a16:creationId xmlns:a16="http://schemas.microsoft.com/office/drawing/2014/main" id="{706525EF-49D0-7FA8-11CA-94B0478EB317}"/>
              </a:ext>
            </a:extLst>
          </p:cNvPr>
          <p:cNvSpPr>
            <a:spLocks noGrp="1"/>
          </p:cNvSpPr>
          <p:nvPr>
            <p:ph type="sldNum" sz="quarter" idx="12"/>
          </p:nvPr>
        </p:nvSpPr>
        <p:spPr/>
        <p:txBody>
          <a:bodyPr/>
          <a:lstStyle/>
          <a:p>
            <a:fld id="{FF5157AA-4A4D-2C48-B0F6-C526C028AE97}" type="slidenum">
              <a:rPr lang="en-US" smtClean="0"/>
              <a:t>50</a:t>
            </a:fld>
            <a:endParaRPr lang="en-US"/>
          </a:p>
        </p:txBody>
      </p:sp>
      <p:sp>
        <p:nvSpPr>
          <p:cNvPr id="3" name="TextBox 2">
            <a:extLst>
              <a:ext uri="{FF2B5EF4-FFF2-40B4-BE49-F238E27FC236}">
                <a16:creationId xmlns:a16="http://schemas.microsoft.com/office/drawing/2014/main" id="{F91CE06E-44C4-1CD3-C60A-4817F86D8BFB}"/>
              </a:ext>
            </a:extLst>
          </p:cNvPr>
          <p:cNvSpPr txBox="1"/>
          <p:nvPr/>
        </p:nvSpPr>
        <p:spPr>
          <a:xfrm>
            <a:off x="1828800" y="3096310"/>
            <a:ext cx="5676900" cy="584775"/>
          </a:xfrm>
          <a:prstGeom prst="rect">
            <a:avLst/>
          </a:prstGeom>
          <a:noFill/>
        </p:spPr>
        <p:txBody>
          <a:bodyPr wrap="square">
            <a:spAutoFit/>
          </a:bodyPr>
          <a:lstStyle/>
          <a:p>
            <a:r>
              <a:rPr lang="en-US" sz="3200" dirty="0">
                <a:effectLst/>
                <a:latin typeface="LMMono10-Regular-Identity-H"/>
              </a:rPr>
              <a:t>[CLS] </a:t>
            </a:r>
            <a:r>
              <a:rPr lang="en-US" sz="3200" dirty="0">
                <a:effectLst/>
                <a:latin typeface="CMMI10"/>
              </a:rPr>
              <a:t>&lt;</a:t>
            </a:r>
            <a:r>
              <a:rPr lang="en-US" sz="3200" dirty="0">
                <a:effectLst/>
                <a:latin typeface="LMMono10-Regular-Identity-H"/>
              </a:rPr>
              <a:t>QA text</a:t>
            </a:r>
            <a:r>
              <a:rPr lang="en-US" sz="3200" dirty="0">
                <a:effectLst/>
                <a:latin typeface="CMMI10"/>
              </a:rPr>
              <a:t>&gt; </a:t>
            </a:r>
            <a:r>
              <a:rPr lang="en-US" sz="3200" dirty="0">
                <a:effectLst/>
                <a:latin typeface="LMMono10-Regular-Identity-H"/>
              </a:rPr>
              <a:t>[SEP] </a:t>
            </a:r>
            <a:r>
              <a:rPr lang="en-US" sz="3200" dirty="0">
                <a:effectLst/>
                <a:latin typeface="CMMI10"/>
              </a:rPr>
              <a:t>&lt;</a:t>
            </a:r>
            <a:r>
              <a:rPr lang="en-US" sz="3200" dirty="0">
                <a:effectLst/>
                <a:latin typeface="LMMono10-Regular-Identity-H"/>
              </a:rPr>
              <a:t>fact text</a:t>
            </a:r>
            <a:r>
              <a:rPr lang="en-US" sz="3200" dirty="0">
                <a:effectLst/>
                <a:latin typeface="CMMI10"/>
              </a:rPr>
              <a:t>&gt;</a:t>
            </a:r>
            <a:endParaRPr lang="en-US" sz="3200" dirty="0"/>
          </a:p>
        </p:txBody>
      </p:sp>
      <p:sp>
        <p:nvSpPr>
          <p:cNvPr id="5" name="Rounded Rectangular Callout 4">
            <a:extLst>
              <a:ext uri="{FF2B5EF4-FFF2-40B4-BE49-F238E27FC236}">
                <a16:creationId xmlns:a16="http://schemas.microsoft.com/office/drawing/2014/main" id="{D50732CD-BA10-6D69-3049-BC82C590E7C3}"/>
              </a:ext>
            </a:extLst>
          </p:cNvPr>
          <p:cNvSpPr/>
          <p:nvPr/>
        </p:nvSpPr>
        <p:spPr>
          <a:xfrm>
            <a:off x="1503030" y="1739900"/>
            <a:ext cx="5050170" cy="709854"/>
          </a:xfrm>
          <a:prstGeom prst="wedgeRoundRectCallout">
            <a:avLst>
              <a:gd name="adj1" fmla="val -31448"/>
              <a:gd name="adj2" fmla="val 14295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Binary classifier: correct vs. incorrect answer</a:t>
            </a:r>
            <a:endParaRPr lang="en-US" sz="2000" i="1" dirty="0"/>
          </a:p>
        </p:txBody>
      </p:sp>
    </p:spTree>
    <p:extLst>
      <p:ext uri="{BB962C8B-B14F-4D97-AF65-F5344CB8AC3E}">
        <p14:creationId xmlns:p14="http://schemas.microsoft.com/office/powerpoint/2010/main" val="175497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6FA888-889C-8A62-5F87-E123F71956D0}"/>
              </a:ext>
            </a:extLst>
          </p:cNvPr>
          <p:cNvSpPr>
            <a:spLocks noGrp="1"/>
          </p:cNvSpPr>
          <p:nvPr>
            <p:ph type="title"/>
          </p:nvPr>
        </p:nvSpPr>
        <p:spPr/>
        <p:txBody>
          <a:bodyPr/>
          <a:lstStyle/>
          <a:p>
            <a:r>
              <a:rPr lang="en-US" dirty="0"/>
              <a:t>Machine translation</a:t>
            </a:r>
          </a:p>
        </p:txBody>
      </p:sp>
      <p:sp>
        <p:nvSpPr>
          <p:cNvPr id="6" name="Text Placeholder 5">
            <a:extLst>
              <a:ext uri="{FF2B5EF4-FFF2-40B4-BE49-F238E27FC236}">
                <a16:creationId xmlns:a16="http://schemas.microsoft.com/office/drawing/2014/main" id="{584E18F3-977E-C95B-55C9-499DD8A2635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17C2287-4F32-3CAA-27B3-AB60076C6942}"/>
              </a:ext>
            </a:extLst>
          </p:cNvPr>
          <p:cNvSpPr>
            <a:spLocks noGrp="1"/>
          </p:cNvSpPr>
          <p:nvPr>
            <p:ph type="sldNum" sz="quarter" idx="12"/>
          </p:nvPr>
        </p:nvSpPr>
        <p:spPr/>
        <p:txBody>
          <a:bodyPr/>
          <a:lstStyle/>
          <a:p>
            <a:fld id="{FF5157AA-4A4D-2C48-B0F6-C526C028AE97}" type="slidenum">
              <a:rPr lang="en-US" smtClean="0"/>
              <a:t>51</a:t>
            </a:fld>
            <a:endParaRPr lang="en-US"/>
          </a:p>
        </p:txBody>
      </p:sp>
    </p:spTree>
    <p:extLst>
      <p:ext uri="{BB962C8B-B14F-4D97-AF65-F5344CB8AC3E}">
        <p14:creationId xmlns:p14="http://schemas.microsoft.com/office/powerpoint/2010/main" val="20325083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75C0C-FFFA-A546-BA6E-9108EBA37DBF}"/>
              </a:ext>
            </a:extLst>
          </p:cNvPr>
          <p:cNvSpPr>
            <a:spLocks noGrp="1"/>
          </p:cNvSpPr>
          <p:nvPr>
            <p:ph type="title"/>
          </p:nvPr>
        </p:nvSpPr>
        <p:spPr/>
        <p:txBody>
          <a:bodyPr/>
          <a:lstStyle/>
          <a:p>
            <a:r>
              <a:rPr lang="en-US" dirty="0"/>
              <a:t>Motivation</a:t>
            </a:r>
          </a:p>
        </p:txBody>
      </p:sp>
      <p:sp>
        <p:nvSpPr>
          <p:cNvPr id="4" name="Slide Number Placeholder 3">
            <a:extLst>
              <a:ext uri="{FF2B5EF4-FFF2-40B4-BE49-F238E27FC236}">
                <a16:creationId xmlns:a16="http://schemas.microsoft.com/office/drawing/2014/main" id="{85F26390-332F-DC49-8BE4-BBF0EC0E6C7A}"/>
              </a:ext>
            </a:extLst>
          </p:cNvPr>
          <p:cNvSpPr>
            <a:spLocks noGrp="1"/>
          </p:cNvSpPr>
          <p:nvPr>
            <p:ph type="sldNum" sz="quarter" idx="12"/>
          </p:nvPr>
        </p:nvSpPr>
        <p:spPr/>
        <p:txBody>
          <a:bodyPr/>
          <a:lstStyle/>
          <a:p>
            <a:fld id="{FF5157AA-4A4D-2C48-B0F6-C526C028AE97}" type="slidenum">
              <a:rPr lang="en-US" smtClean="0"/>
              <a:t>52</a:t>
            </a:fld>
            <a:endParaRPr lang="en-US"/>
          </a:p>
        </p:txBody>
      </p:sp>
      <p:pic>
        <p:nvPicPr>
          <p:cNvPr id="5" name="Picture 4">
            <a:extLst>
              <a:ext uri="{FF2B5EF4-FFF2-40B4-BE49-F238E27FC236}">
                <a16:creationId xmlns:a16="http://schemas.microsoft.com/office/drawing/2014/main" id="{6D3DFAC5-121D-F947-8890-9CB2933C02BC}"/>
              </a:ext>
            </a:extLst>
          </p:cNvPr>
          <p:cNvPicPr>
            <a:picLocks noChangeAspect="1"/>
          </p:cNvPicPr>
          <p:nvPr/>
        </p:nvPicPr>
        <p:blipFill>
          <a:blip r:embed="rId2"/>
          <a:stretch>
            <a:fillRect/>
          </a:stretch>
        </p:blipFill>
        <p:spPr>
          <a:xfrm>
            <a:off x="1607395" y="1835522"/>
            <a:ext cx="5872905" cy="4395206"/>
          </a:xfrm>
          <a:prstGeom prst="rect">
            <a:avLst/>
          </a:prstGeom>
        </p:spPr>
      </p:pic>
    </p:spTree>
    <p:extLst>
      <p:ext uri="{BB962C8B-B14F-4D97-AF65-F5344CB8AC3E}">
        <p14:creationId xmlns:p14="http://schemas.microsoft.com/office/powerpoint/2010/main" val="19491809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9DB3C-60BA-A645-A174-B6F09B0831F5}"/>
              </a:ext>
            </a:extLst>
          </p:cNvPr>
          <p:cNvSpPr>
            <a:spLocks noGrp="1"/>
          </p:cNvSpPr>
          <p:nvPr>
            <p:ph type="title"/>
          </p:nvPr>
        </p:nvSpPr>
        <p:spPr/>
        <p:txBody>
          <a:bodyPr>
            <a:noAutofit/>
          </a:bodyPr>
          <a:lstStyle/>
          <a:p>
            <a:r>
              <a:rPr lang="en-US" sz="3600" dirty="0" err="1"/>
              <a:t>Vauquois</a:t>
            </a:r>
            <a:r>
              <a:rPr lang="en-US" sz="3600" dirty="0"/>
              <a:t> triangle for machine translation</a:t>
            </a:r>
          </a:p>
        </p:txBody>
      </p:sp>
      <p:sp>
        <p:nvSpPr>
          <p:cNvPr id="4" name="Slide Number Placeholder 3">
            <a:extLst>
              <a:ext uri="{FF2B5EF4-FFF2-40B4-BE49-F238E27FC236}">
                <a16:creationId xmlns:a16="http://schemas.microsoft.com/office/drawing/2014/main" id="{6A25C9ED-CE4E-0343-8A45-B2F3910CAF5C}"/>
              </a:ext>
            </a:extLst>
          </p:cNvPr>
          <p:cNvSpPr>
            <a:spLocks noGrp="1"/>
          </p:cNvSpPr>
          <p:nvPr>
            <p:ph type="sldNum" sz="quarter" idx="12"/>
          </p:nvPr>
        </p:nvSpPr>
        <p:spPr/>
        <p:txBody>
          <a:bodyPr/>
          <a:lstStyle/>
          <a:p>
            <a:fld id="{FF5157AA-4A4D-2C48-B0F6-C526C028AE97}" type="slidenum">
              <a:rPr lang="en-US" smtClean="0"/>
              <a:t>53</a:t>
            </a:fld>
            <a:endParaRPr lang="en-US"/>
          </a:p>
        </p:txBody>
      </p:sp>
      <p:pic>
        <p:nvPicPr>
          <p:cNvPr id="6" name="Picture 5">
            <a:extLst>
              <a:ext uri="{FF2B5EF4-FFF2-40B4-BE49-F238E27FC236}">
                <a16:creationId xmlns:a16="http://schemas.microsoft.com/office/drawing/2014/main" id="{41BEF29C-C5A3-2443-A602-6BCCA7E88347}"/>
              </a:ext>
            </a:extLst>
          </p:cNvPr>
          <p:cNvPicPr>
            <a:picLocks noChangeAspect="1"/>
          </p:cNvPicPr>
          <p:nvPr/>
        </p:nvPicPr>
        <p:blipFill>
          <a:blip r:embed="rId2"/>
          <a:stretch>
            <a:fillRect/>
          </a:stretch>
        </p:blipFill>
        <p:spPr>
          <a:xfrm>
            <a:off x="1606639" y="1579957"/>
            <a:ext cx="5930721" cy="3264521"/>
          </a:xfrm>
          <a:prstGeom prst="rect">
            <a:avLst/>
          </a:prstGeom>
        </p:spPr>
      </p:pic>
    </p:spTree>
    <p:extLst>
      <p:ext uri="{BB962C8B-B14F-4D97-AF65-F5344CB8AC3E}">
        <p14:creationId xmlns:p14="http://schemas.microsoft.com/office/powerpoint/2010/main" val="3777420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F37A4-CDB0-F945-BBF6-7569C7D75C14}"/>
              </a:ext>
            </a:extLst>
          </p:cNvPr>
          <p:cNvSpPr>
            <a:spLocks noGrp="1"/>
          </p:cNvSpPr>
          <p:nvPr>
            <p:ph type="title"/>
          </p:nvPr>
        </p:nvSpPr>
        <p:spPr/>
        <p:txBody>
          <a:bodyPr>
            <a:noAutofit/>
          </a:bodyPr>
          <a:lstStyle/>
          <a:p>
            <a:r>
              <a:rPr lang="en-US" sz="3600" dirty="0"/>
              <a:t>Visualizing all attention weights in an encoder-decoder MT system</a:t>
            </a:r>
          </a:p>
        </p:txBody>
      </p:sp>
      <p:sp>
        <p:nvSpPr>
          <p:cNvPr id="4" name="Slide Number Placeholder 3">
            <a:extLst>
              <a:ext uri="{FF2B5EF4-FFF2-40B4-BE49-F238E27FC236}">
                <a16:creationId xmlns:a16="http://schemas.microsoft.com/office/drawing/2014/main" id="{BC69B11B-E65F-5B4B-94E6-3AA92BD018A8}"/>
              </a:ext>
            </a:extLst>
          </p:cNvPr>
          <p:cNvSpPr>
            <a:spLocks noGrp="1"/>
          </p:cNvSpPr>
          <p:nvPr>
            <p:ph type="sldNum" sz="quarter" idx="12"/>
          </p:nvPr>
        </p:nvSpPr>
        <p:spPr/>
        <p:txBody>
          <a:bodyPr/>
          <a:lstStyle/>
          <a:p>
            <a:fld id="{FF5157AA-4A4D-2C48-B0F6-C526C028AE97}" type="slidenum">
              <a:rPr lang="en-US" smtClean="0"/>
              <a:t>54</a:t>
            </a:fld>
            <a:endParaRPr lang="en-US"/>
          </a:p>
        </p:txBody>
      </p:sp>
      <p:pic>
        <p:nvPicPr>
          <p:cNvPr id="7" name="Screen Recording 2018-11-17 at 1.13.39 PM">
            <a:hlinkClick r:id="" action="ppaction://media"/>
            <a:extLst>
              <a:ext uri="{FF2B5EF4-FFF2-40B4-BE49-F238E27FC236}">
                <a16:creationId xmlns:a16="http://schemas.microsoft.com/office/drawing/2014/main" id="{9D6C97B4-CB05-E24D-B7EE-C5462B8FD1B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65668" y="1347351"/>
            <a:ext cx="6254332" cy="5510649"/>
          </a:xfrm>
          <a:prstGeom prst="rect">
            <a:avLst/>
          </a:prstGeom>
        </p:spPr>
      </p:pic>
    </p:spTree>
    <p:extLst>
      <p:ext uri="{BB962C8B-B14F-4D97-AF65-F5344CB8AC3E}">
        <p14:creationId xmlns:p14="http://schemas.microsoft.com/office/powerpoint/2010/main" val="3910089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8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963A3-E4CE-9DE7-1CC4-CE8419613FA3}"/>
              </a:ext>
            </a:extLst>
          </p:cNvPr>
          <p:cNvSpPr>
            <a:spLocks noGrp="1"/>
          </p:cNvSpPr>
          <p:nvPr>
            <p:ph type="title"/>
          </p:nvPr>
        </p:nvSpPr>
        <p:spPr/>
        <p:txBody>
          <a:bodyPr>
            <a:noAutofit/>
          </a:bodyPr>
          <a:lstStyle/>
          <a:p>
            <a:r>
              <a:rPr lang="en-US" sz="3600" dirty="0"/>
              <a:t>Example encoder-decoder architecture:</a:t>
            </a:r>
            <a:br>
              <a:rPr lang="en-US" sz="3600" dirty="0"/>
            </a:br>
            <a:r>
              <a:rPr lang="en-US" sz="3600" dirty="0"/>
              <a:t>Text-to-text Transfer Transformer (T5)</a:t>
            </a:r>
          </a:p>
        </p:txBody>
      </p:sp>
      <p:sp>
        <p:nvSpPr>
          <p:cNvPr id="3" name="Slide Number Placeholder 2">
            <a:extLst>
              <a:ext uri="{FF2B5EF4-FFF2-40B4-BE49-F238E27FC236}">
                <a16:creationId xmlns:a16="http://schemas.microsoft.com/office/drawing/2014/main" id="{F5514D61-4FB0-397C-2489-437D5AC8BE17}"/>
              </a:ext>
            </a:extLst>
          </p:cNvPr>
          <p:cNvSpPr>
            <a:spLocks noGrp="1"/>
          </p:cNvSpPr>
          <p:nvPr>
            <p:ph type="sldNum" sz="quarter" idx="12"/>
          </p:nvPr>
        </p:nvSpPr>
        <p:spPr/>
        <p:txBody>
          <a:bodyPr/>
          <a:lstStyle/>
          <a:p>
            <a:fld id="{FF5157AA-4A4D-2C48-B0F6-C526C028AE97}" type="slidenum">
              <a:rPr lang="en-US" smtClean="0"/>
              <a:t>55</a:t>
            </a:fld>
            <a:endParaRPr lang="en-US"/>
          </a:p>
        </p:txBody>
      </p:sp>
      <p:pic>
        <p:nvPicPr>
          <p:cNvPr id="5" name="Picture 4" descr="A diagram of a diagram&#10;&#10;Description automatically generated with medium confidence">
            <a:extLst>
              <a:ext uri="{FF2B5EF4-FFF2-40B4-BE49-F238E27FC236}">
                <a16:creationId xmlns:a16="http://schemas.microsoft.com/office/drawing/2014/main" id="{9E387E50-2A6B-FA54-FDBB-B5A1601D826C}"/>
              </a:ext>
            </a:extLst>
          </p:cNvPr>
          <p:cNvPicPr>
            <a:picLocks noChangeAspect="1"/>
          </p:cNvPicPr>
          <p:nvPr/>
        </p:nvPicPr>
        <p:blipFill>
          <a:blip r:embed="rId2"/>
          <a:stretch>
            <a:fillRect/>
          </a:stretch>
        </p:blipFill>
        <p:spPr>
          <a:xfrm>
            <a:off x="685800" y="1630443"/>
            <a:ext cx="7772400" cy="4301964"/>
          </a:xfrm>
          <a:prstGeom prst="rect">
            <a:avLst/>
          </a:prstGeom>
        </p:spPr>
      </p:pic>
    </p:spTree>
    <p:extLst>
      <p:ext uri="{BB962C8B-B14F-4D97-AF65-F5344CB8AC3E}">
        <p14:creationId xmlns:p14="http://schemas.microsoft.com/office/powerpoint/2010/main" val="1386669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641D-0595-BB0B-74F8-FA541FF8D3C9}"/>
              </a:ext>
            </a:extLst>
          </p:cNvPr>
          <p:cNvSpPr>
            <a:spLocks noGrp="1"/>
          </p:cNvSpPr>
          <p:nvPr>
            <p:ph type="title"/>
          </p:nvPr>
        </p:nvSpPr>
        <p:spPr/>
        <p:txBody>
          <a:bodyPr>
            <a:noAutofit/>
          </a:bodyPr>
          <a:lstStyle/>
          <a:p>
            <a:r>
              <a:rPr lang="en-US" sz="3600" dirty="0"/>
              <a:t>T5 pretraining </a:t>
            </a:r>
            <a:br>
              <a:rPr lang="en-US" sz="3600" dirty="0"/>
            </a:br>
            <a:r>
              <a:rPr lang="en-US" sz="3600" dirty="0"/>
              <a:t>(before the other 18 tasks)</a:t>
            </a:r>
          </a:p>
        </p:txBody>
      </p:sp>
      <p:sp>
        <p:nvSpPr>
          <p:cNvPr id="3" name="Slide Number Placeholder 2">
            <a:extLst>
              <a:ext uri="{FF2B5EF4-FFF2-40B4-BE49-F238E27FC236}">
                <a16:creationId xmlns:a16="http://schemas.microsoft.com/office/drawing/2014/main" id="{D879629A-B4C2-96D3-5CB9-1D36667B8DAC}"/>
              </a:ext>
            </a:extLst>
          </p:cNvPr>
          <p:cNvSpPr>
            <a:spLocks noGrp="1"/>
          </p:cNvSpPr>
          <p:nvPr>
            <p:ph type="sldNum" sz="quarter" idx="12"/>
          </p:nvPr>
        </p:nvSpPr>
        <p:spPr/>
        <p:txBody>
          <a:bodyPr/>
          <a:lstStyle/>
          <a:p>
            <a:fld id="{FF5157AA-4A4D-2C48-B0F6-C526C028AE97}" type="slidenum">
              <a:rPr lang="en-US" smtClean="0"/>
              <a:t>56</a:t>
            </a:fld>
            <a:endParaRPr lang="en-US"/>
          </a:p>
        </p:txBody>
      </p:sp>
      <p:pic>
        <p:nvPicPr>
          <p:cNvPr id="5" name="Picture 4">
            <a:extLst>
              <a:ext uri="{FF2B5EF4-FFF2-40B4-BE49-F238E27FC236}">
                <a16:creationId xmlns:a16="http://schemas.microsoft.com/office/drawing/2014/main" id="{A0E83EAC-6B64-4B99-B0BF-C3AB85260EB3}"/>
              </a:ext>
            </a:extLst>
          </p:cNvPr>
          <p:cNvPicPr>
            <a:picLocks noChangeAspect="1"/>
          </p:cNvPicPr>
          <p:nvPr/>
        </p:nvPicPr>
        <p:blipFill>
          <a:blip r:embed="rId2"/>
          <a:stretch>
            <a:fillRect/>
          </a:stretch>
        </p:blipFill>
        <p:spPr>
          <a:xfrm>
            <a:off x="371105" y="2025879"/>
            <a:ext cx="8401790" cy="931861"/>
          </a:xfrm>
          <a:prstGeom prst="rect">
            <a:avLst/>
          </a:prstGeom>
        </p:spPr>
      </p:pic>
      <p:sp>
        <p:nvSpPr>
          <p:cNvPr id="6" name="TextBox 5">
            <a:extLst>
              <a:ext uri="{FF2B5EF4-FFF2-40B4-BE49-F238E27FC236}">
                <a16:creationId xmlns:a16="http://schemas.microsoft.com/office/drawing/2014/main" id="{0DCF749B-F517-2485-2C89-248AF6CA5A81}"/>
              </a:ext>
            </a:extLst>
          </p:cNvPr>
          <p:cNvSpPr txBox="1"/>
          <p:nvPr/>
        </p:nvSpPr>
        <p:spPr>
          <a:xfrm>
            <a:off x="547576" y="3164681"/>
            <a:ext cx="8048847"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0000"/>
                </a:solidFill>
                <a:effectLst/>
              </a:rPr>
              <a:t>T5 pretraining uses data generated automatically from English texts</a:t>
            </a:r>
            <a:r>
              <a:rPr lang="en-US" dirty="0">
                <a:solidFill>
                  <a:srgbClr val="000000"/>
                </a:solidFill>
              </a:rPr>
              <a:t>.</a:t>
            </a:r>
            <a:r>
              <a:rPr lang="en-US" dirty="0">
                <a:solidFill>
                  <a:srgbClr val="000000"/>
                </a:solidFill>
                <a:effectLst/>
              </a:rPr>
              <a:t> This data generation procedure randomly masks contiguous spans of texts with sentinel tokens. For each manipulated input text, the corresponding output to be decoded contains all the masked spans delimited by the sentinel tokens used to replace them, plus a final sentinel token (&lt;Z&gt;). </a:t>
            </a:r>
            <a:endParaRPr lang="en-US" dirty="0">
              <a:solidFill>
                <a:srgbClr val="000000"/>
              </a:solidFill>
            </a:endParaRPr>
          </a:p>
          <a:p>
            <a:pPr marL="285750" indent="-285750">
              <a:buFont typeface="Arial" panose="020B0604020202020204" pitchFamily="34" charset="0"/>
              <a:buChar char="•"/>
            </a:pPr>
            <a:r>
              <a:rPr lang="en-US" dirty="0">
                <a:solidFill>
                  <a:srgbClr val="000000"/>
                </a:solidFill>
              </a:rPr>
              <a:t>All </a:t>
            </a:r>
            <a:r>
              <a:rPr lang="en-US" dirty="0"/>
              <a:t>these 18 + 1 pre-training tasks share a single vocabulary of 32K sub-word tokens, which was acquired from all the available training data across four languages (English, German, French, and Romanian). </a:t>
            </a:r>
          </a:p>
          <a:p>
            <a:pPr marL="285750" indent="-285750">
              <a:buFont typeface="Arial" panose="020B0604020202020204" pitchFamily="34" charset="0"/>
              <a:buChar char="•"/>
            </a:pPr>
            <a:endParaRPr lang="en-US" dirty="0">
              <a:solidFill>
                <a:srgbClr val="000000"/>
              </a:solidFill>
              <a:effectLst/>
            </a:endParaRPr>
          </a:p>
        </p:txBody>
      </p:sp>
    </p:spTree>
    <p:extLst>
      <p:ext uri="{BB962C8B-B14F-4D97-AF65-F5344CB8AC3E}">
        <p14:creationId xmlns:p14="http://schemas.microsoft.com/office/powerpoint/2010/main" val="14697311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768E4-D830-B09B-DBD3-674E5EBDE21F}"/>
              </a:ext>
            </a:extLst>
          </p:cNvPr>
          <p:cNvSpPr>
            <a:spLocks noGrp="1"/>
          </p:cNvSpPr>
          <p:nvPr>
            <p:ph type="title"/>
          </p:nvPr>
        </p:nvSpPr>
        <p:spPr/>
        <p:txBody>
          <a:bodyPr/>
          <a:lstStyle/>
          <a:p>
            <a:r>
              <a:rPr lang="en-US" dirty="0"/>
              <a:t>T5 transformer</a:t>
            </a:r>
          </a:p>
        </p:txBody>
      </p:sp>
      <p:sp>
        <p:nvSpPr>
          <p:cNvPr id="4" name="Content Placeholder 3">
            <a:extLst>
              <a:ext uri="{FF2B5EF4-FFF2-40B4-BE49-F238E27FC236}">
                <a16:creationId xmlns:a16="http://schemas.microsoft.com/office/drawing/2014/main" id="{2EA9A593-2C35-7998-0DD8-D46545A6536A}"/>
              </a:ext>
            </a:extLst>
          </p:cNvPr>
          <p:cNvSpPr>
            <a:spLocks noGrp="1"/>
          </p:cNvSpPr>
          <p:nvPr>
            <p:ph idx="1"/>
          </p:nvPr>
        </p:nvSpPr>
        <p:spPr/>
        <p:txBody>
          <a:bodyPr/>
          <a:lstStyle/>
          <a:p>
            <a:r>
              <a:rPr lang="en-US" dirty="0"/>
              <a:t>Almost identical to the original architecture, except</a:t>
            </a:r>
          </a:p>
          <a:p>
            <a:r>
              <a:rPr lang="en-US" dirty="0"/>
              <a:t>It replaces the absolute position embedding with an encoding of the relative position between every two tokens</a:t>
            </a:r>
          </a:p>
          <a:p>
            <a:pPr lvl="1"/>
            <a:r>
              <a:rPr lang="en-US" dirty="0">
                <a:solidFill>
                  <a:srgbClr val="0070C0"/>
                </a:solidFill>
              </a:rPr>
              <a:t>How would you do this?</a:t>
            </a:r>
          </a:p>
        </p:txBody>
      </p:sp>
      <p:sp>
        <p:nvSpPr>
          <p:cNvPr id="3" name="Slide Number Placeholder 2">
            <a:extLst>
              <a:ext uri="{FF2B5EF4-FFF2-40B4-BE49-F238E27FC236}">
                <a16:creationId xmlns:a16="http://schemas.microsoft.com/office/drawing/2014/main" id="{D0A602D4-B88F-A313-AFF3-A8CB9E16A6A4}"/>
              </a:ext>
            </a:extLst>
          </p:cNvPr>
          <p:cNvSpPr>
            <a:spLocks noGrp="1"/>
          </p:cNvSpPr>
          <p:nvPr>
            <p:ph type="sldNum" sz="quarter" idx="12"/>
          </p:nvPr>
        </p:nvSpPr>
        <p:spPr/>
        <p:txBody>
          <a:bodyPr/>
          <a:lstStyle/>
          <a:p>
            <a:fld id="{FF5157AA-4A4D-2C48-B0F6-C526C028AE97}" type="slidenum">
              <a:rPr lang="en-US" smtClean="0"/>
              <a:t>57</a:t>
            </a:fld>
            <a:endParaRPr lang="en-US"/>
          </a:p>
        </p:txBody>
      </p:sp>
    </p:spTree>
    <p:extLst>
      <p:ext uri="{BB962C8B-B14F-4D97-AF65-F5344CB8AC3E}">
        <p14:creationId xmlns:p14="http://schemas.microsoft.com/office/powerpoint/2010/main" val="14229426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63F6B9-F165-5441-90D9-E44EF4093A9D}"/>
              </a:ext>
            </a:extLst>
          </p:cNvPr>
          <p:cNvSpPr>
            <a:spLocks noGrp="1"/>
          </p:cNvSpPr>
          <p:nvPr>
            <p:ph type="title"/>
          </p:nvPr>
        </p:nvSpPr>
        <p:spPr/>
        <p:txBody>
          <a:bodyPr/>
          <a:lstStyle/>
          <a:p>
            <a:r>
              <a:rPr lang="en-US" dirty="0"/>
              <a:t>Takeaway</a:t>
            </a:r>
          </a:p>
        </p:txBody>
      </p:sp>
      <p:sp>
        <p:nvSpPr>
          <p:cNvPr id="2" name="Content Placeholder 1">
            <a:extLst>
              <a:ext uri="{FF2B5EF4-FFF2-40B4-BE49-F238E27FC236}">
                <a16:creationId xmlns:a16="http://schemas.microsoft.com/office/drawing/2014/main" id="{03477AC1-0492-3EE8-BEA8-75F321CD8F52}"/>
              </a:ext>
            </a:extLst>
          </p:cNvPr>
          <p:cNvSpPr>
            <a:spLocks noGrp="1"/>
          </p:cNvSpPr>
          <p:nvPr>
            <p:ph idx="1"/>
          </p:nvPr>
        </p:nvSpPr>
        <p:spPr/>
        <p:txBody>
          <a:bodyPr>
            <a:normAutofit lnSpcReduction="10000"/>
          </a:bodyPr>
          <a:lstStyle/>
          <a:p>
            <a:r>
              <a:rPr lang="en-US" dirty="0"/>
              <a:t>Text classification</a:t>
            </a:r>
          </a:p>
          <a:p>
            <a:r>
              <a:rPr lang="en-US" dirty="0"/>
              <a:t>Part-of-speech tagging</a:t>
            </a:r>
          </a:p>
          <a:p>
            <a:r>
              <a:rPr lang="en-US" dirty="0"/>
              <a:t>Named entity recognition</a:t>
            </a:r>
          </a:p>
          <a:p>
            <a:r>
              <a:rPr lang="en-US" dirty="0"/>
              <a:t>Dependency parsing</a:t>
            </a:r>
          </a:p>
          <a:p>
            <a:r>
              <a:rPr lang="en-US" dirty="0"/>
              <a:t>Relation extraction</a:t>
            </a:r>
          </a:p>
          <a:p>
            <a:r>
              <a:rPr lang="en-US" dirty="0"/>
              <a:t>Question answering</a:t>
            </a:r>
          </a:p>
          <a:p>
            <a:r>
              <a:rPr lang="en-US" dirty="0"/>
              <a:t>Machine translation</a:t>
            </a:r>
          </a:p>
          <a:p>
            <a:r>
              <a:rPr lang="en-US" dirty="0">
                <a:solidFill>
                  <a:schemeClr val="bg1">
                    <a:lumMod val="65000"/>
                  </a:schemeClr>
                </a:solidFill>
              </a:rPr>
              <a:t>Search</a:t>
            </a:r>
          </a:p>
        </p:txBody>
      </p:sp>
      <p:sp>
        <p:nvSpPr>
          <p:cNvPr id="4" name="Slide Number Placeholder 3">
            <a:extLst>
              <a:ext uri="{FF2B5EF4-FFF2-40B4-BE49-F238E27FC236}">
                <a16:creationId xmlns:a16="http://schemas.microsoft.com/office/drawing/2014/main" id="{B82AD8C6-6252-344C-B805-83553FF18F8F}"/>
              </a:ext>
            </a:extLst>
          </p:cNvPr>
          <p:cNvSpPr>
            <a:spLocks noGrp="1"/>
          </p:cNvSpPr>
          <p:nvPr>
            <p:ph type="sldNum" sz="quarter" idx="12"/>
          </p:nvPr>
        </p:nvSpPr>
        <p:spPr/>
        <p:txBody>
          <a:bodyPr/>
          <a:lstStyle/>
          <a:p>
            <a:fld id="{FF5157AA-4A4D-2C48-B0F6-C526C028AE97}" type="slidenum">
              <a:rPr lang="en-US" smtClean="0"/>
              <a:t>58</a:t>
            </a:fld>
            <a:endParaRPr lang="en-US"/>
          </a:p>
        </p:txBody>
      </p:sp>
    </p:spTree>
    <p:extLst>
      <p:ext uri="{BB962C8B-B14F-4D97-AF65-F5344CB8AC3E}">
        <p14:creationId xmlns:p14="http://schemas.microsoft.com/office/powerpoint/2010/main" val="940749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E4305-012F-5B24-5A45-7D4B45C6EAAD}"/>
              </a:ext>
            </a:extLst>
          </p:cNvPr>
          <p:cNvSpPr>
            <a:spLocks noGrp="1"/>
          </p:cNvSpPr>
          <p:nvPr>
            <p:ph type="title"/>
          </p:nvPr>
        </p:nvSpPr>
        <p:spPr/>
        <p:txBody>
          <a:bodyPr/>
          <a:lstStyle/>
          <a:p>
            <a:r>
              <a:rPr lang="en-US" dirty="0"/>
              <a:t>Deep averaging networks (DAN)</a:t>
            </a:r>
          </a:p>
        </p:txBody>
      </p:sp>
      <p:sp>
        <p:nvSpPr>
          <p:cNvPr id="4" name="Slide Number Placeholder 3">
            <a:extLst>
              <a:ext uri="{FF2B5EF4-FFF2-40B4-BE49-F238E27FC236}">
                <a16:creationId xmlns:a16="http://schemas.microsoft.com/office/drawing/2014/main" id="{78684F16-768B-9E5C-7FD5-692B4856CAA2}"/>
              </a:ext>
            </a:extLst>
          </p:cNvPr>
          <p:cNvSpPr>
            <a:spLocks noGrp="1"/>
          </p:cNvSpPr>
          <p:nvPr>
            <p:ph type="sldNum" sz="quarter" idx="12"/>
          </p:nvPr>
        </p:nvSpPr>
        <p:spPr/>
        <p:txBody>
          <a:bodyPr/>
          <a:lstStyle/>
          <a:p>
            <a:fld id="{FF5157AA-4A4D-2C48-B0F6-C526C028AE97}" type="slidenum">
              <a:rPr lang="en-US" smtClean="0"/>
              <a:t>6</a:t>
            </a:fld>
            <a:endParaRPr lang="en-US"/>
          </a:p>
        </p:txBody>
      </p:sp>
      <p:pic>
        <p:nvPicPr>
          <p:cNvPr id="6" name="Picture 5" descr="A diagram of a machine&#10;&#10;Description automatically generated">
            <a:extLst>
              <a:ext uri="{FF2B5EF4-FFF2-40B4-BE49-F238E27FC236}">
                <a16:creationId xmlns:a16="http://schemas.microsoft.com/office/drawing/2014/main" id="{7354BCB2-DE73-ECD7-D78B-FCB43D38E8E8}"/>
              </a:ext>
            </a:extLst>
          </p:cNvPr>
          <p:cNvPicPr>
            <a:picLocks noChangeAspect="1"/>
          </p:cNvPicPr>
          <p:nvPr/>
        </p:nvPicPr>
        <p:blipFill>
          <a:blip r:embed="rId2"/>
          <a:stretch>
            <a:fillRect/>
          </a:stretch>
        </p:blipFill>
        <p:spPr>
          <a:xfrm>
            <a:off x="839098" y="1392097"/>
            <a:ext cx="5583236" cy="4774449"/>
          </a:xfrm>
          <a:prstGeom prst="rect">
            <a:avLst/>
          </a:prstGeom>
        </p:spPr>
      </p:pic>
      <p:sp>
        <p:nvSpPr>
          <p:cNvPr id="7" name="TextBox 6">
            <a:extLst>
              <a:ext uri="{FF2B5EF4-FFF2-40B4-BE49-F238E27FC236}">
                <a16:creationId xmlns:a16="http://schemas.microsoft.com/office/drawing/2014/main" id="{489D37A7-0748-38F8-E5AF-7CD91637085E}"/>
              </a:ext>
            </a:extLst>
          </p:cNvPr>
          <p:cNvSpPr txBox="1"/>
          <p:nvPr/>
        </p:nvSpPr>
        <p:spPr>
          <a:xfrm>
            <a:off x="3630716" y="6352143"/>
            <a:ext cx="1882567" cy="369332"/>
          </a:xfrm>
          <a:prstGeom prst="rect">
            <a:avLst/>
          </a:prstGeom>
          <a:noFill/>
        </p:spPr>
        <p:txBody>
          <a:bodyPr wrap="none" rtlCol="0">
            <a:spAutoFit/>
          </a:bodyPr>
          <a:lstStyle/>
          <a:p>
            <a:r>
              <a:rPr lang="en-US" dirty="0">
                <a:solidFill>
                  <a:schemeClr val="bg1">
                    <a:lumMod val="65000"/>
                  </a:schemeClr>
                </a:solidFill>
              </a:rPr>
              <a:t>(</a:t>
            </a:r>
            <a:r>
              <a:rPr lang="en-US" dirty="0" err="1">
                <a:solidFill>
                  <a:schemeClr val="bg1">
                    <a:lumMod val="65000"/>
                  </a:schemeClr>
                </a:solidFill>
              </a:rPr>
              <a:t>Iyyer</a:t>
            </a:r>
            <a:r>
              <a:rPr lang="en-US" dirty="0">
                <a:solidFill>
                  <a:schemeClr val="bg1">
                    <a:lumMod val="65000"/>
                  </a:schemeClr>
                </a:solidFill>
              </a:rPr>
              <a:t> et al., 2015)</a:t>
            </a:r>
          </a:p>
        </p:txBody>
      </p:sp>
      <p:sp>
        <p:nvSpPr>
          <p:cNvPr id="8" name="Rounded Rectangular Callout 7">
            <a:extLst>
              <a:ext uri="{FF2B5EF4-FFF2-40B4-BE49-F238E27FC236}">
                <a16:creationId xmlns:a16="http://schemas.microsoft.com/office/drawing/2014/main" id="{1C9803B6-4F8C-7368-DA42-F26459FFBD32}"/>
              </a:ext>
            </a:extLst>
          </p:cNvPr>
          <p:cNvSpPr/>
          <p:nvPr/>
        </p:nvSpPr>
        <p:spPr>
          <a:xfrm>
            <a:off x="6422333" y="4497572"/>
            <a:ext cx="1445759" cy="612648"/>
          </a:xfrm>
          <a:prstGeom prst="wedgeRoundRectCallout">
            <a:avLst>
              <a:gd name="adj1" fmla="val -82511"/>
              <a:gd name="adj2" fmla="val 156218"/>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Static embeddings</a:t>
            </a:r>
          </a:p>
        </p:txBody>
      </p:sp>
      <p:sp>
        <p:nvSpPr>
          <p:cNvPr id="9" name="Rounded Rectangular Callout 8">
            <a:extLst>
              <a:ext uri="{FF2B5EF4-FFF2-40B4-BE49-F238E27FC236}">
                <a16:creationId xmlns:a16="http://schemas.microsoft.com/office/drawing/2014/main" id="{FFBA77B6-BAA1-01D3-0CA4-A73FA5E40620}"/>
              </a:ext>
            </a:extLst>
          </p:cNvPr>
          <p:cNvSpPr/>
          <p:nvPr/>
        </p:nvSpPr>
        <p:spPr>
          <a:xfrm>
            <a:off x="6422332" y="3251442"/>
            <a:ext cx="1445759" cy="612648"/>
          </a:xfrm>
          <a:prstGeom prst="wedgeRoundRectCallout">
            <a:avLst>
              <a:gd name="adj1" fmla="val -178117"/>
              <a:gd name="adj2" fmla="val 20828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Bag of words</a:t>
            </a:r>
          </a:p>
        </p:txBody>
      </p:sp>
    </p:spTree>
    <p:extLst>
      <p:ext uri="{BB962C8B-B14F-4D97-AF65-F5344CB8AC3E}">
        <p14:creationId xmlns:p14="http://schemas.microsoft.com/office/powerpoint/2010/main" val="3921894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0E88E-5EC0-55B4-FF2D-D8758D15BDEB}"/>
              </a:ext>
            </a:extLst>
          </p:cNvPr>
          <p:cNvSpPr>
            <a:spLocks noGrp="1"/>
          </p:cNvSpPr>
          <p:nvPr>
            <p:ph type="title"/>
          </p:nvPr>
        </p:nvSpPr>
        <p:spPr/>
        <p:txBody>
          <a:bodyPr>
            <a:normAutofit fontScale="90000"/>
          </a:bodyPr>
          <a:lstStyle/>
          <a:p>
            <a:r>
              <a:rPr lang="en-US" dirty="0"/>
              <a:t>DAN does not outperform traditional information retrieval for search</a:t>
            </a:r>
          </a:p>
        </p:txBody>
      </p:sp>
      <p:sp>
        <p:nvSpPr>
          <p:cNvPr id="3" name="Slide Number Placeholder 2">
            <a:extLst>
              <a:ext uri="{FF2B5EF4-FFF2-40B4-BE49-F238E27FC236}">
                <a16:creationId xmlns:a16="http://schemas.microsoft.com/office/drawing/2014/main" id="{58246790-6A9E-FC56-20F5-3561391CFC9C}"/>
              </a:ext>
            </a:extLst>
          </p:cNvPr>
          <p:cNvSpPr>
            <a:spLocks noGrp="1"/>
          </p:cNvSpPr>
          <p:nvPr>
            <p:ph type="sldNum" sz="quarter" idx="12"/>
          </p:nvPr>
        </p:nvSpPr>
        <p:spPr/>
        <p:txBody>
          <a:bodyPr/>
          <a:lstStyle/>
          <a:p>
            <a:fld id="{FF5157AA-4A4D-2C48-B0F6-C526C028AE97}" type="slidenum">
              <a:rPr lang="en-US" smtClean="0"/>
              <a:t>7</a:t>
            </a:fld>
            <a:endParaRPr lang="en-US"/>
          </a:p>
        </p:txBody>
      </p:sp>
      <p:pic>
        <p:nvPicPr>
          <p:cNvPr id="5" name="Picture 4" descr="A table with numbers and text&#10;&#10;Description automatically generated">
            <a:extLst>
              <a:ext uri="{FF2B5EF4-FFF2-40B4-BE49-F238E27FC236}">
                <a16:creationId xmlns:a16="http://schemas.microsoft.com/office/drawing/2014/main" id="{353535B5-3E9A-3C42-079D-E1E7EBD37846}"/>
              </a:ext>
            </a:extLst>
          </p:cNvPr>
          <p:cNvPicPr>
            <a:picLocks noChangeAspect="1"/>
          </p:cNvPicPr>
          <p:nvPr/>
        </p:nvPicPr>
        <p:blipFill>
          <a:blip r:embed="rId2"/>
          <a:stretch>
            <a:fillRect/>
          </a:stretch>
        </p:blipFill>
        <p:spPr>
          <a:xfrm>
            <a:off x="2341835" y="1394674"/>
            <a:ext cx="4460330" cy="5188688"/>
          </a:xfrm>
          <a:prstGeom prst="rect">
            <a:avLst/>
          </a:prstGeom>
        </p:spPr>
      </p:pic>
    </p:spTree>
    <p:extLst>
      <p:ext uri="{BB962C8B-B14F-4D97-AF65-F5344CB8AC3E}">
        <p14:creationId xmlns:p14="http://schemas.microsoft.com/office/powerpoint/2010/main" val="1349589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9C851-4447-C8A1-55C3-069574946A17}"/>
              </a:ext>
            </a:extLst>
          </p:cNvPr>
          <p:cNvSpPr>
            <a:spLocks noGrp="1"/>
          </p:cNvSpPr>
          <p:nvPr>
            <p:ph type="title"/>
          </p:nvPr>
        </p:nvSpPr>
        <p:spPr/>
        <p:txBody>
          <a:bodyPr/>
          <a:lstStyle/>
          <a:p>
            <a:r>
              <a:rPr lang="en-US" dirty="0"/>
              <a:t>Improvements</a:t>
            </a:r>
          </a:p>
        </p:txBody>
      </p:sp>
      <p:sp>
        <p:nvSpPr>
          <p:cNvPr id="4" name="Content Placeholder 3">
            <a:extLst>
              <a:ext uri="{FF2B5EF4-FFF2-40B4-BE49-F238E27FC236}">
                <a16:creationId xmlns:a16="http://schemas.microsoft.com/office/drawing/2014/main" id="{141FDACE-D4F8-3283-FB43-432AEA4CF013}"/>
              </a:ext>
            </a:extLst>
          </p:cNvPr>
          <p:cNvSpPr>
            <a:spLocks noGrp="1"/>
          </p:cNvSpPr>
          <p:nvPr>
            <p:ph idx="1"/>
          </p:nvPr>
        </p:nvSpPr>
        <p:spPr/>
        <p:txBody>
          <a:bodyPr/>
          <a:lstStyle/>
          <a:p>
            <a:r>
              <a:rPr lang="en-US" dirty="0">
                <a:solidFill>
                  <a:srgbClr val="0070C0"/>
                </a:solidFill>
              </a:rPr>
              <a:t>How would you fix the DAN limitations for search?</a:t>
            </a:r>
          </a:p>
          <a:p>
            <a:r>
              <a:rPr lang="en-US" dirty="0">
                <a:solidFill>
                  <a:srgbClr val="0070C0"/>
                </a:solidFill>
              </a:rPr>
              <a:t>What about classification?</a:t>
            </a:r>
          </a:p>
        </p:txBody>
      </p:sp>
      <p:sp>
        <p:nvSpPr>
          <p:cNvPr id="3" name="Slide Number Placeholder 2">
            <a:extLst>
              <a:ext uri="{FF2B5EF4-FFF2-40B4-BE49-F238E27FC236}">
                <a16:creationId xmlns:a16="http://schemas.microsoft.com/office/drawing/2014/main" id="{1A91303A-C707-7785-758E-10F32EE4CB73}"/>
              </a:ext>
            </a:extLst>
          </p:cNvPr>
          <p:cNvSpPr>
            <a:spLocks noGrp="1"/>
          </p:cNvSpPr>
          <p:nvPr>
            <p:ph type="sldNum" sz="quarter" idx="12"/>
          </p:nvPr>
        </p:nvSpPr>
        <p:spPr/>
        <p:txBody>
          <a:bodyPr/>
          <a:lstStyle/>
          <a:p>
            <a:fld id="{FF5157AA-4A4D-2C48-B0F6-C526C028AE97}" type="slidenum">
              <a:rPr lang="en-US" smtClean="0"/>
              <a:t>8</a:t>
            </a:fld>
            <a:endParaRPr lang="en-US"/>
          </a:p>
        </p:txBody>
      </p:sp>
    </p:spTree>
    <p:extLst>
      <p:ext uri="{BB962C8B-B14F-4D97-AF65-F5344CB8AC3E}">
        <p14:creationId xmlns:p14="http://schemas.microsoft.com/office/powerpoint/2010/main" val="2967081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A3A7E-165A-7F84-6B23-D7F6CED26387}"/>
              </a:ext>
            </a:extLst>
          </p:cNvPr>
          <p:cNvSpPr>
            <a:spLocks noGrp="1"/>
          </p:cNvSpPr>
          <p:nvPr>
            <p:ph type="title"/>
          </p:nvPr>
        </p:nvSpPr>
        <p:spPr/>
        <p:txBody>
          <a:bodyPr/>
          <a:lstStyle/>
          <a:p>
            <a:r>
              <a:rPr lang="en-US" dirty="0"/>
              <a:t>Acceptor </a:t>
            </a:r>
            <a:r>
              <a:rPr lang="en-US" dirty="0" err="1"/>
              <a:t>biRNN</a:t>
            </a:r>
            <a:endParaRPr lang="en-US" dirty="0"/>
          </a:p>
        </p:txBody>
      </p:sp>
      <p:sp>
        <p:nvSpPr>
          <p:cNvPr id="4" name="Slide Number Placeholder 3">
            <a:extLst>
              <a:ext uri="{FF2B5EF4-FFF2-40B4-BE49-F238E27FC236}">
                <a16:creationId xmlns:a16="http://schemas.microsoft.com/office/drawing/2014/main" id="{E4CA5403-8F70-9F66-4E44-565CB208D8D6}"/>
              </a:ext>
            </a:extLst>
          </p:cNvPr>
          <p:cNvSpPr>
            <a:spLocks noGrp="1"/>
          </p:cNvSpPr>
          <p:nvPr>
            <p:ph type="sldNum" sz="quarter" idx="12"/>
          </p:nvPr>
        </p:nvSpPr>
        <p:spPr/>
        <p:txBody>
          <a:bodyPr/>
          <a:lstStyle/>
          <a:p>
            <a:fld id="{FF5157AA-4A4D-2C48-B0F6-C526C028AE97}" type="slidenum">
              <a:rPr lang="en-US" smtClean="0"/>
              <a:t>9</a:t>
            </a:fld>
            <a:endParaRPr lang="en-US"/>
          </a:p>
        </p:txBody>
      </p:sp>
      <p:pic>
        <p:nvPicPr>
          <p:cNvPr id="6" name="Picture 5" descr="A diagram of a flowchart&#10;&#10;Description automatically generated">
            <a:extLst>
              <a:ext uri="{FF2B5EF4-FFF2-40B4-BE49-F238E27FC236}">
                <a16:creationId xmlns:a16="http://schemas.microsoft.com/office/drawing/2014/main" id="{556B55E3-BAF9-583A-018A-810B7AAC0805}"/>
              </a:ext>
            </a:extLst>
          </p:cNvPr>
          <p:cNvPicPr>
            <a:picLocks noChangeAspect="1"/>
          </p:cNvPicPr>
          <p:nvPr/>
        </p:nvPicPr>
        <p:blipFill>
          <a:blip r:embed="rId2"/>
          <a:stretch>
            <a:fillRect/>
          </a:stretch>
        </p:blipFill>
        <p:spPr>
          <a:xfrm>
            <a:off x="794085" y="1518321"/>
            <a:ext cx="7772400" cy="4209477"/>
          </a:xfrm>
          <a:prstGeom prst="rect">
            <a:avLst/>
          </a:prstGeom>
        </p:spPr>
      </p:pic>
    </p:spTree>
    <p:extLst>
      <p:ext uri="{BB962C8B-B14F-4D97-AF65-F5344CB8AC3E}">
        <p14:creationId xmlns:p14="http://schemas.microsoft.com/office/powerpoint/2010/main" val="2819413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26216</TotalTime>
  <Words>1222</Words>
  <Application>Microsoft Macintosh PowerPoint</Application>
  <PresentationFormat>On-screen Show (4:3)</PresentationFormat>
  <Paragraphs>207</Paragraphs>
  <Slides>58</Slides>
  <Notes>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58</vt:i4>
      </vt:variant>
    </vt:vector>
  </HeadingPairs>
  <TitlesOfParts>
    <vt:vector size="67" baseType="lpstr">
      <vt:lpstr>-apple-system</vt:lpstr>
      <vt:lpstr>Arial</vt:lpstr>
      <vt:lpstr>Calibri</vt:lpstr>
      <vt:lpstr>CMMI10</vt:lpstr>
      <vt:lpstr>LMMono10-Regular-Identity-H</vt:lpstr>
      <vt:lpstr>LMMono9-Regular-Identity-H</vt:lpstr>
      <vt:lpstr>LMRoman10-Italic-Identity-H</vt:lpstr>
      <vt:lpstr>LMRoman9-Regular-Identity-H</vt:lpstr>
      <vt:lpstr>Office Theme</vt:lpstr>
      <vt:lpstr>Deep Learning for Natural Language Processing DLNLP 16: Neural Architectures for NLP Applications</vt:lpstr>
      <vt:lpstr>Review</vt:lpstr>
      <vt:lpstr>Overview</vt:lpstr>
      <vt:lpstr>Text classification</vt:lpstr>
      <vt:lpstr>Applications</vt:lpstr>
      <vt:lpstr>Deep averaging networks (DAN)</vt:lpstr>
      <vt:lpstr>DAN does not outperform traditional information retrieval for search</vt:lpstr>
      <vt:lpstr>Improvements</vt:lpstr>
      <vt:lpstr>Acceptor biRNN</vt:lpstr>
      <vt:lpstr>Transformer network (encoder) for text classification</vt:lpstr>
      <vt:lpstr>Part-0f-speech tagging</vt:lpstr>
      <vt:lpstr>Universal part-of-speech (POS) tags</vt:lpstr>
      <vt:lpstr>PowerPoint Presentation</vt:lpstr>
      <vt:lpstr>POS tagging datasets</vt:lpstr>
      <vt:lpstr>Transducer biRNN for POS tagging</vt:lpstr>
      <vt:lpstr>Transducer transformer for POS tagging</vt:lpstr>
      <vt:lpstr>Named entity recognition</vt:lpstr>
      <vt:lpstr>Example</vt:lpstr>
      <vt:lpstr>PowerPoint Presentation</vt:lpstr>
      <vt:lpstr>Named entity (NE) labels</vt:lpstr>
      <vt:lpstr>NER vs. POS tagging</vt:lpstr>
      <vt:lpstr>NER annotation schemas</vt:lpstr>
      <vt:lpstr>Dependency parsing</vt:lpstr>
      <vt:lpstr>Example of universal dependencies</vt:lpstr>
      <vt:lpstr>Some universal dependency types</vt:lpstr>
      <vt:lpstr>PowerPoint Presentation</vt:lpstr>
      <vt:lpstr>Properties of syntactic dependencies</vt:lpstr>
      <vt:lpstr>Dependency parsing as sequence modeling</vt:lpstr>
      <vt:lpstr>Problems</vt:lpstr>
      <vt:lpstr>Maximum spanning tree example</vt:lpstr>
      <vt:lpstr>Relation extraction</vt:lpstr>
      <vt:lpstr>Example</vt:lpstr>
      <vt:lpstr>PowerPoint Presentation</vt:lpstr>
      <vt:lpstr>Baseline architecture</vt:lpstr>
      <vt:lpstr>Problems</vt:lpstr>
      <vt:lpstr>Fix for problem 1: entity masking</vt:lpstr>
      <vt:lpstr>Fix for problem 2: mention pooling</vt:lpstr>
      <vt:lpstr>Fix for problem 2: entity markers</vt:lpstr>
      <vt:lpstr>Question answering</vt:lpstr>
      <vt:lpstr>Definition</vt:lpstr>
      <vt:lpstr>Example of extractive QA (SQuAD)</vt:lpstr>
      <vt:lpstr>Example of extractive QA (SQuAD)</vt:lpstr>
      <vt:lpstr>Example of multiple-choice QA (QASC)</vt:lpstr>
      <vt:lpstr>PowerPoint Presentation</vt:lpstr>
      <vt:lpstr>Architecture for extractive QA</vt:lpstr>
      <vt:lpstr>Architecture for extractive QA</vt:lpstr>
      <vt:lpstr>Architecture for extractive QA</vt:lpstr>
      <vt:lpstr>Architecture for extractive QA</vt:lpstr>
      <vt:lpstr>Architecture for multiple-choice QA</vt:lpstr>
      <vt:lpstr>Architecture for multiple-choice QA</vt:lpstr>
      <vt:lpstr>Machine translation</vt:lpstr>
      <vt:lpstr>Motivation</vt:lpstr>
      <vt:lpstr>Vauquois triangle for machine translation</vt:lpstr>
      <vt:lpstr>Visualizing all attention weights in an encoder-decoder MT system</vt:lpstr>
      <vt:lpstr>Example encoder-decoder architecture: Text-to-text Transfer Transformer (T5)</vt:lpstr>
      <vt:lpstr>T5 pretraining  (before the other 18 tasks)</vt:lpstr>
      <vt:lpstr>T5 transformer</vt:lpstr>
      <vt:lpstr>Takeaway</vt:lpstr>
    </vt:vector>
  </TitlesOfParts>
  <Company>UA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Mihai Surdeanu</dc:creator>
  <cp:lastModifiedBy>Mike S</cp:lastModifiedBy>
  <cp:revision>2240</cp:revision>
  <dcterms:created xsi:type="dcterms:W3CDTF">2013-07-26T18:41:15Z</dcterms:created>
  <dcterms:modified xsi:type="dcterms:W3CDTF">2025-11-24T15:19:30Z</dcterms:modified>
</cp:coreProperties>
</file>